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diagrams/quickStyle1.xml" ContentType="application/vnd.openxmlformats-officedocument.drawingml.diagramStyl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99" r:id="rId1"/>
  </p:sldMasterIdLst>
  <p:notesMasterIdLst>
    <p:notesMasterId r:id="rId37"/>
  </p:notesMasterIdLst>
  <p:sldIdLst>
    <p:sldId id="257" r:id="rId2"/>
    <p:sldId id="259" r:id="rId3"/>
    <p:sldId id="287" r:id="rId4"/>
    <p:sldId id="260" r:id="rId5"/>
    <p:sldId id="286" r:id="rId6"/>
    <p:sldId id="261" r:id="rId7"/>
    <p:sldId id="258" r:id="rId8"/>
    <p:sldId id="289" r:id="rId9"/>
    <p:sldId id="29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7" r:id="rId25"/>
    <p:sldId id="278" r:id="rId26"/>
    <p:sldId id="279" r:id="rId27"/>
    <p:sldId id="280" r:id="rId28"/>
    <p:sldId id="281" r:id="rId29"/>
    <p:sldId id="282" r:id="rId30"/>
    <p:sldId id="285" r:id="rId31"/>
    <p:sldId id="291" r:id="rId32"/>
    <p:sldId id="288" r:id="rId33"/>
    <p:sldId id="292" r:id="rId34"/>
    <p:sldId id="293" r:id="rId35"/>
    <p:sldId id="294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5EAF77-6476-C444-986E-7BC4E67D7A43}" type="doc">
      <dgm:prSet loTypeId="urn:microsoft.com/office/officeart/2005/8/layout/cycle2" loCatId="cycle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01FBF38-7EDD-804E-B811-7A9A2386D74C}">
      <dgm:prSet phldrT="[Text]" custT="1"/>
      <dgm:spPr/>
      <dgm:t>
        <a:bodyPr/>
        <a:lstStyle/>
        <a:p>
          <a:r>
            <a:rPr lang="en-US" sz="1400" b="0" dirty="0" smtClean="0">
              <a:latin typeface="Haettenschweiler"/>
              <a:cs typeface="Haettenschweiler"/>
            </a:rPr>
            <a:t>Collaboration</a:t>
          </a:r>
          <a:endParaRPr lang="en-US" sz="1400" b="0" dirty="0">
            <a:latin typeface="Haettenschweiler"/>
            <a:cs typeface="Haettenschweiler"/>
          </a:endParaRPr>
        </a:p>
      </dgm:t>
    </dgm:pt>
    <dgm:pt modelId="{B5B7DC3E-8D7B-F340-B7D4-10DB391314A5}" type="parTrans" cxnId="{FDB9587A-A7DF-9C41-A92D-BC294B6C362C}">
      <dgm:prSet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8C75AC45-DE86-4D48-972F-B160A0816D41}" type="sibTrans" cxnId="{FDB9587A-A7DF-9C41-A92D-BC294B6C362C}">
      <dgm:prSet custT="1"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9946C0C1-44D3-F145-8C6E-B8A739A7DC5C}">
      <dgm:prSet phldrT="[Text]" custT="1"/>
      <dgm:spPr/>
      <dgm:t>
        <a:bodyPr/>
        <a:lstStyle/>
        <a:p>
          <a:r>
            <a:rPr lang="en-US" sz="1400" b="0" dirty="0" smtClean="0">
              <a:latin typeface="Haettenschweiler"/>
              <a:cs typeface="Haettenschweiler"/>
            </a:rPr>
            <a:t>Critical Thinking &amp; Reasoning</a:t>
          </a:r>
          <a:endParaRPr lang="en-US" sz="1400" b="0" dirty="0">
            <a:latin typeface="Haettenschweiler"/>
            <a:cs typeface="Haettenschweiler"/>
          </a:endParaRPr>
        </a:p>
      </dgm:t>
    </dgm:pt>
    <dgm:pt modelId="{B1DBEE7B-E380-D14A-92AC-764E58FEB807}" type="parTrans" cxnId="{AEA21503-D7AC-E048-AADA-9815748FC62A}">
      <dgm:prSet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8C8363B8-6E63-A84D-A504-568E65A79A34}" type="sibTrans" cxnId="{AEA21503-D7AC-E048-AADA-9815748FC62A}">
      <dgm:prSet custT="1"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244F3B99-1D2C-734E-8618-95E8ADE03884}">
      <dgm:prSet phldrT="[Text]" custT="1"/>
      <dgm:spPr/>
      <dgm:t>
        <a:bodyPr/>
        <a:lstStyle/>
        <a:p>
          <a:r>
            <a:rPr lang="en-US" sz="1400" b="0" dirty="0" smtClean="0">
              <a:latin typeface="Haettenschweiler"/>
              <a:cs typeface="Haettenschweiler"/>
            </a:rPr>
            <a:t>Information Literacy</a:t>
          </a:r>
          <a:endParaRPr lang="en-US" sz="1400" b="0" dirty="0">
            <a:latin typeface="Haettenschweiler"/>
            <a:cs typeface="Haettenschweiler"/>
          </a:endParaRPr>
        </a:p>
      </dgm:t>
    </dgm:pt>
    <dgm:pt modelId="{5028A0B0-6092-ED45-A692-8B6BD18136C9}" type="parTrans" cxnId="{5A32FE2C-03E3-0949-A8A9-27DEC32DE85B}">
      <dgm:prSet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CB494BB5-C597-2B46-A693-2C6D0ED84D9F}" type="sibTrans" cxnId="{5A32FE2C-03E3-0949-A8A9-27DEC32DE85B}">
      <dgm:prSet custT="1"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78F39A45-0159-E140-A812-06612A1B15CD}">
      <dgm:prSet phldrT="[Text]" custT="1"/>
      <dgm:spPr/>
      <dgm:t>
        <a:bodyPr/>
        <a:lstStyle/>
        <a:p>
          <a:r>
            <a:rPr lang="en-US" sz="1400" b="0" dirty="0" smtClean="0">
              <a:latin typeface="Haettenschweiler"/>
              <a:cs typeface="Haettenschweiler"/>
            </a:rPr>
            <a:t>Self-Direction</a:t>
          </a:r>
          <a:endParaRPr lang="en-US" sz="1400" b="0" dirty="0">
            <a:latin typeface="Haettenschweiler"/>
            <a:cs typeface="Haettenschweiler"/>
          </a:endParaRPr>
        </a:p>
      </dgm:t>
    </dgm:pt>
    <dgm:pt modelId="{83407DC9-EFF5-F84A-BAA9-3F682677426D}" type="parTrans" cxnId="{0E8CFE01-474C-6745-9282-DC5CDDC813DE}">
      <dgm:prSet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3D90A082-F666-8D41-98E1-05C080656A75}" type="sibTrans" cxnId="{0E8CFE01-474C-6745-9282-DC5CDDC813DE}">
      <dgm:prSet custT="1"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C67BBE42-F19E-5246-A36B-A36079D1002B}">
      <dgm:prSet phldrT="[Text]" custT="1"/>
      <dgm:spPr/>
      <dgm:t>
        <a:bodyPr/>
        <a:lstStyle/>
        <a:p>
          <a:r>
            <a:rPr lang="en-US" sz="1400" b="0" dirty="0" smtClean="0">
              <a:latin typeface="Haettenschweiler"/>
              <a:cs typeface="Haettenschweiler"/>
            </a:rPr>
            <a:t>Invention</a:t>
          </a:r>
          <a:endParaRPr lang="en-US" sz="1400" b="0" dirty="0">
            <a:latin typeface="Haettenschweiler"/>
            <a:cs typeface="Haettenschweiler"/>
          </a:endParaRPr>
        </a:p>
      </dgm:t>
    </dgm:pt>
    <dgm:pt modelId="{035B49B7-57ED-4948-B0ED-5CC126AD2120}" type="parTrans" cxnId="{8D3926E5-C4E5-6B46-8CC5-AD0F35110363}">
      <dgm:prSet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8B0A0E49-BAAE-5A46-9507-23CD6762B865}" type="sibTrans" cxnId="{8D3926E5-C4E5-6B46-8CC5-AD0F35110363}">
      <dgm:prSet custT="1"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BDD3C08C-EEDD-5E44-9157-DE76D24ABF93}">
      <dgm:prSet custT="1"/>
      <dgm:spPr/>
      <dgm:t>
        <a:bodyPr/>
        <a:lstStyle/>
        <a:p>
          <a:r>
            <a:rPr lang="en-US" sz="1400" b="0" dirty="0" err="1" smtClean="0">
              <a:latin typeface="Haettenschweiler"/>
              <a:cs typeface="Haettenschweiler"/>
            </a:rPr>
            <a:t>Gobalness</a:t>
          </a:r>
          <a:endParaRPr lang="en-US" sz="1400" b="0" dirty="0">
            <a:latin typeface="Haettenschweiler"/>
            <a:cs typeface="Haettenschweiler"/>
          </a:endParaRPr>
        </a:p>
      </dgm:t>
    </dgm:pt>
    <dgm:pt modelId="{AD6648E6-0FFA-7246-9C65-A1990800FB2D}" type="parTrans" cxnId="{90BDA92A-9771-914D-8C22-46B4241AE027}">
      <dgm:prSet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1D71D183-99A7-A24C-8CE5-C6D2848CE55F}" type="sibTrans" cxnId="{90BDA92A-9771-914D-8C22-46B4241AE027}">
      <dgm:prSet custT="1"/>
      <dgm:spPr/>
      <dgm:t>
        <a:bodyPr/>
        <a:lstStyle/>
        <a:p>
          <a:endParaRPr lang="en-US" sz="1400" b="0">
            <a:latin typeface="Haettenschweiler"/>
            <a:cs typeface="Haettenschweiler"/>
          </a:endParaRPr>
        </a:p>
      </dgm:t>
    </dgm:pt>
    <dgm:pt modelId="{13ABDB56-344D-4E4D-89FA-4163DACE1663}" type="pres">
      <dgm:prSet presAssocID="{9F5EAF77-6476-C444-986E-7BC4E67D7A43}" presName="cycle" presStyleCnt="0">
        <dgm:presLayoutVars>
          <dgm:dir/>
          <dgm:resizeHandles val="exact"/>
        </dgm:presLayoutVars>
      </dgm:prSet>
      <dgm:spPr/>
    </dgm:pt>
    <dgm:pt modelId="{63B336B2-ACFA-084E-8F2C-62E9032DFBFA}" type="pres">
      <dgm:prSet presAssocID="{B01FBF38-7EDD-804E-B811-7A9A2386D74C}" presName="node" presStyleLbl="node1" presStyleIdx="0" presStyleCnt="6">
        <dgm:presLayoutVars>
          <dgm:bulletEnabled val="1"/>
        </dgm:presLayoutVars>
      </dgm:prSet>
      <dgm:spPr/>
    </dgm:pt>
    <dgm:pt modelId="{CD945BDE-8319-2048-8B97-E6C398189009}" type="pres">
      <dgm:prSet presAssocID="{8C75AC45-DE86-4D48-972F-B160A0816D41}" presName="sibTrans" presStyleLbl="sibTrans2D1" presStyleIdx="0" presStyleCnt="6"/>
      <dgm:spPr/>
    </dgm:pt>
    <dgm:pt modelId="{0319A001-EF70-7848-8633-C813D8D52F57}" type="pres">
      <dgm:prSet presAssocID="{8C75AC45-DE86-4D48-972F-B160A0816D41}" presName="connectorText" presStyleLbl="sibTrans2D1" presStyleIdx="0" presStyleCnt="6"/>
      <dgm:spPr/>
    </dgm:pt>
    <dgm:pt modelId="{F15745FC-2FC9-024F-9CD7-9AD01FEDB586}" type="pres">
      <dgm:prSet presAssocID="{9946C0C1-44D3-F145-8C6E-B8A739A7DC5C}" presName="node" presStyleLbl="node1" presStyleIdx="1" presStyleCnt="6">
        <dgm:presLayoutVars>
          <dgm:bulletEnabled val="1"/>
        </dgm:presLayoutVars>
      </dgm:prSet>
      <dgm:spPr/>
    </dgm:pt>
    <dgm:pt modelId="{A0F7BF90-95CC-DA43-8FA6-3E73A900A27D}" type="pres">
      <dgm:prSet presAssocID="{8C8363B8-6E63-A84D-A504-568E65A79A34}" presName="sibTrans" presStyleLbl="sibTrans2D1" presStyleIdx="1" presStyleCnt="6"/>
      <dgm:spPr/>
    </dgm:pt>
    <dgm:pt modelId="{D1329F0E-A4CB-854F-B3B1-70B7889DE226}" type="pres">
      <dgm:prSet presAssocID="{8C8363B8-6E63-A84D-A504-568E65A79A34}" presName="connectorText" presStyleLbl="sibTrans2D1" presStyleIdx="1" presStyleCnt="6"/>
      <dgm:spPr/>
    </dgm:pt>
    <dgm:pt modelId="{4EA893AC-ED42-7C4F-B636-1CB878A5402C}" type="pres">
      <dgm:prSet presAssocID="{244F3B99-1D2C-734E-8618-95E8ADE03884}" presName="node" presStyleLbl="node1" presStyleIdx="2" presStyleCnt="6">
        <dgm:presLayoutVars>
          <dgm:bulletEnabled val="1"/>
        </dgm:presLayoutVars>
      </dgm:prSet>
      <dgm:spPr/>
    </dgm:pt>
    <dgm:pt modelId="{BFED282F-F5C2-3F4D-A1A4-3D03F88942EF}" type="pres">
      <dgm:prSet presAssocID="{CB494BB5-C597-2B46-A693-2C6D0ED84D9F}" presName="sibTrans" presStyleLbl="sibTrans2D1" presStyleIdx="2" presStyleCnt="6"/>
      <dgm:spPr/>
    </dgm:pt>
    <dgm:pt modelId="{F3B2205B-4B38-8940-95A6-E155C9D822CA}" type="pres">
      <dgm:prSet presAssocID="{CB494BB5-C597-2B46-A693-2C6D0ED84D9F}" presName="connectorText" presStyleLbl="sibTrans2D1" presStyleIdx="2" presStyleCnt="6"/>
      <dgm:spPr/>
    </dgm:pt>
    <dgm:pt modelId="{0E670F34-3A06-CA49-A185-CAA1EA277E4B}" type="pres">
      <dgm:prSet presAssocID="{78F39A45-0159-E140-A812-06612A1B15CD}" presName="node" presStyleLbl="node1" presStyleIdx="3" presStyleCnt="6">
        <dgm:presLayoutVars>
          <dgm:bulletEnabled val="1"/>
        </dgm:presLayoutVars>
      </dgm:prSet>
      <dgm:spPr/>
    </dgm:pt>
    <dgm:pt modelId="{FA2248B1-A94E-C447-B5AA-E9194444378D}" type="pres">
      <dgm:prSet presAssocID="{3D90A082-F666-8D41-98E1-05C080656A75}" presName="sibTrans" presStyleLbl="sibTrans2D1" presStyleIdx="3" presStyleCnt="6"/>
      <dgm:spPr/>
    </dgm:pt>
    <dgm:pt modelId="{1A7A30B3-3C8F-0541-8A0E-6D35FD2C4735}" type="pres">
      <dgm:prSet presAssocID="{3D90A082-F666-8D41-98E1-05C080656A75}" presName="connectorText" presStyleLbl="sibTrans2D1" presStyleIdx="3" presStyleCnt="6"/>
      <dgm:spPr/>
    </dgm:pt>
    <dgm:pt modelId="{258D26FF-E98E-3740-8B76-8B22397E4E84}" type="pres">
      <dgm:prSet presAssocID="{C67BBE42-F19E-5246-A36B-A36079D1002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167A1-C4E1-3946-902F-75F6A5DC16A7}" type="pres">
      <dgm:prSet presAssocID="{8B0A0E49-BAAE-5A46-9507-23CD6762B865}" presName="sibTrans" presStyleLbl="sibTrans2D1" presStyleIdx="4" presStyleCnt="6"/>
      <dgm:spPr/>
    </dgm:pt>
    <dgm:pt modelId="{2B317CED-1263-9D4F-8DB4-56C1AA75C91E}" type="pres">
      <dgm:prSet presAssocID="{8B0A0E49-BAAE-5A46-9507-23CD6762B865}" presName="connectorText" presStyleLbl="sibTrans2D1" presStyleIdx="4" presStyleCnt="6"/>
      <dgm:spPr/>
    </dgm:pt>
    <dgm:pt modelId="{F778E80E-6D52-B741-BC4E-E7BCF5461FDD}" type="pres">
      <dgm:prSet presAssocID="{BDD3C08C-EEDD-5E44-9157-DE76D24ABF93}" presName="node" presStyleLbl="node1" presStyleIdx="5" presStyleCnt="6">
        <dgm:presLayoutVars>
          <dgm:bulletEnabled val="1"/>
        </dgm:presLayoutVars>
      </dgm:prSet>
      <dgm:spPr/>
    </dgm:pt>
    <dgm:pt modelId="{2107E0BF-3620-5649-9F9F-2B3FC3D8B21F}" type="pres">
      <dgm:prSet presAssocID="{1D71D183-99A7-A24C-8CE5-C6D2848CE55F}" presName="sibTrans" presStyleLbl="sibTrans2D1" presStyleIdx="5" presStyleCnt="6"/>
      <dgm:spPr/>
    </dgm:pt>
    <dgm:pt modelId="{5911D9F5-069C-7E43-97E0-14E6069BF637}" type="pres">
      <dgm:prSet presAssocID="{1D71D183-99A7-A24C-8CE5-C6D2848CE55F}" presName="connectorText" presStyleLbl="sibTrans2D1" presStyleIdx="5" presStyleCnt="6"/>
      <dgm:spPr/>
    </dgm:pt>
  </dgm:ptLst>
  <dgm:cxnLst>
    <dgm:cxn modelId="{7995F2DE-285D-2943-A14C-C83C06116027}" type="presOf" srcId="{C67BBE42-F19E-5246-A36B-A36079D1002B}" destId="{258D26FF-E98E-3740-8B76-8B22397E4E84}" srcOrd="0" destOrd="0" presId="urn:microsoft.com/office/officeart/2005/8/layout/cycle2"/>
    <dgm:cxn modelId="{31467BFD-F2C2-3D4E-88E9-0DF6BFCAAE2F}" type="presOf" srcId="{1D71D183-99A7-A24C-8CE5-C6D2848CE55F}" destId="{5911D9F5-069C-7E43-97E0-14E6069BF637}" srcOrd="1" destOrd="0" presId="urn:microsoft.com/office/officeart/2005/8/layout/cycle2"/>
    <dgm:cxn modelId="{4ED8DFA7-CE0C-C241-B1D8-14F89225A2D2}" type="presOf" srcId="{8C75AC45-DE86-4D48-972F-B160A0816D41}" destId="{CD945BDE-8319-2048-8B97-E6C398189009}" srcOrd="0" destOrd="0" presId="urn:microsoft.com/office/officeart/2005/8/layout/cycle2"/>
    <dgm:cxn modelId="{5A32FE2C-03E3-0949-A8A9-27DEC32DE85B}" srcId="{9F5EAF77-6476-C444-986E-7BC4E67D7A43}" destId="{244F3B99-1D2C-734E-8618-95E8ADE03884}" srcOrd="2" destOrd="0" parTransId="{5028A0B0-6092-ED45-A692-8B6BD18136C9}" sibTransId="{CB494BB5-C597-2B46-A693-2C6D0ED84D9F}"/>
    <dgm:cxn modelId="{84543442-396B-0240-9671-E02FFA5F97B6}" type="presOf" srcId="{8C8363B8-6E63-A84D-A504-568E65A79A34}" destId="{D1329F0E-A4CB-854F-B3B1-70B7889DE226}" srcOrd="1" destOrd="0" presId="urn:microsoft.com/office/officeart/2005/8/layout/cycle2"/>
    <dgm:cxn modelId="{E0383524-2B02-3448-BA66-8D2AA13092D2}" type="presOf" srcId="{3D90A082-F666-8D41-98E1-05C080656A75}" destId="{1A7A30B3-3C8F-0541-8A0E-6D35FD2C4735}" srcOrd="1" destOrd="0" presId="urn:microsoft.com/office/officeart/2005/8/layout/cycle2"/>
    <dgm:cxn modelId="{21FFF096-C7E9-CB49-90DC-7B3EF959F0D7}" type="presOf" srcId="{8C8363B8-6E63-A84D-A504-568E65A79A34}" destId="{A0F7BF90-95CC-DA43-8FA6-3E73A900A27D}" srcOrd="0" destOrd="0" presId="urn:microsoft.com/office/officeart/2005/8/layout/cycle2"/>
    <dgm:cxn modelId="{FDB9587A-A7DF-9C41-A92D-BC294B6C362C}" srcId="{9F5EAF77-6476-C444-986E-7BC4E67D7A43}" destId="{B01FBF38-7EDD-804E-B811-7A9A2386D74C}" srcOrd="0" destOrd="0" parTransId="{B5B7DC3E-8D7B-F340-B7D4-10DB391314A5}" sibTransId="{8C75AC45-DE86-4D48-972F-B160A0816D41}"/>
    <dgm:cxn modelId="{0AD7AC2B-70A8-294A-9D7B-8AA062B067AE}" type="presOf" srcId="{9946C0C1-44D3-F145-8C6E-B8A739A7DC5C}" destId="{F15745FC-2FC9-024F-9CD7-9AD01FEDB586}" srcOrd="0" destOrd="0" presId="urn:microsoft.com/office/officeart/2005/8/layout/cycle2"/>
    <dgm:cxn modelId="{3CA6BB87-4CC9-F04B-8798-9676E7EA158B}" type="presOf" srcId="{8B0A0E49-BAAE-5A46-9507-23CD6762B865}" destId="{2B317CED-1263-9D4F-8DB4-56C1AA75C91E}" srcOrd="1" destOrd="0" presId="urn:microsoft.com/office/officeart/2005/8/layout/cycle2"/>
    <dgm:cxn modelId="{C42A0EE6-CC2A-D64F-8F84-BCCDE86B79F3}" type="presOf" srcId="{244F3B99-1D2C-734E-8618-95E8ADE03884}" destId="{4EA893AC-ED42-7C4F-B636-1CB878A5402C}" srcOrd="0" destOrd="0" presId="urn:microsoft.com/office/officeart/2005/8/layout/cycle2"/>
    <dgm:cxn modelId="{E82534F9-3D70-5448-92AE-699A9BBF130E}" type="presOf" srcId="{8C75AC45-DE86-4D48-972F-B160A0816D41}" destId="{0319A001-EF70-7848-8633-C813D8D52F57}" srcOrd="1" destOrd="0" presId="urn:microsoft.com/office/officeart/2005/8/layout/cycle2"/>
    <dgm:cxn modelId="{FA6AA9B5-498D-A448-B8AB-87FF8C32A5C9}" type="presOf" srcId="{78F39A45-0159-E140-A812-06612A1B15CD}" destId="{0E670F34-3A06-CA49-A185-CAA1EA277E4B}" srcOrd="0" destOrd="0" presId="urn:microsoft.com/office/officeart/2005/8/layout/cycle2"/>
    <dgm:cxn modelId="{BCD49EE6-3F29-1F4E-BF87-B851C22FAE7B}" type="presOf" srcId="{3D90A082-F666-8D41-98E1-05C080656A75}" destId="{FA2248B1-A94E-C447-B5AA-E9194444378D}" srcOrd="0" destOrd="0" presId="urn:microsoft.com/office/officeart/2005/8/layout/cycle2"/>
    <dgm:cxn modelId="{8D3926E5-C4E5-6B46-8CC5-AD0F35110363}" srcId="{9F5EAF77-6476-C444-986E-7BC4E67D7A43}" destId="{C67BBE42-F19E-5246-A36B-A36079D1002B}" srcOrd="4" destOrd="0" parTransId="{035B49B7-57ED-4948-B0ED-5CC126AD2120}" sibTransId="{8B0A0E49-BAAE-5A46-9507-23CD6762B865}"/>
    <dgm:cxn modelId="{0E8CFE01-474C-6745-9282-DC5CDDC813DE}" srcId="{9F5EAF77-6476-C444-986E-7BC4E67D7A43}" destId="{78F39A45-0159-E140-A812-06612A1B15CD}" srcOrd="3" destOrd="0" parTransId="{83407DC9-EFF5-F84A-BAA9-3F682677426D}" sibTransId="{3D90A082-F666-8D41-98E1-05C080656A75}"/>
    <dgm:cxn modelId="{4F68287F-665E-F742-B489-B9626F630446}" type="presOf" srcId="{BDD3C08C-EEDD-5E44-9157-DE76D24ABF93}" destId="{F778E80E-6D52-B741-BC4E-E7BCF5461FDD}" srcOrd="0" destOrd="0" presId="urn:microsoft.com/office/officeart/2005/8/layout/cycle2"/>
    <dgm:cxn modelId="{762AB2F4-B687-D941-BFEA-411B21896C9D}" type="presOf" srcId="{CB494BB5-C597-2B46-A693-2C6D0ED84D9F}" destId="{F3B2205B-4B38-8940-95A6-E155C9D822CA}" srcOrd="1" destOrd="0" presId="urn:microsoft.com/office/officeart/2005/8/layout/cycle2"/>
    <dgm:cxn modelId="{5A3C7E23-ED49-C440-B67D-6639B3D06AA1}" type="presOf" srcId="{1D71D183-99A7-A24C-8CE5-C6D2848CE55F}" destId="{2107E0BF-3620-5649-9F9F-2B3FC3D8B21F}" srcOrd="0" destOrd="0" presId="urn:microsoft.com/office/officeart/2005/8/layout/cycle2"/>
    <dgm:cxn modelId="{E15C1F68-E96E-BA45-8EF1-80D8C439D1DF}" type="presOf" srcId="{9F5EAF77-6476-C444-986E-7BC4E67D7A43}" destId="{13ABDB56-344D-4E4D-89FA-4163DACE1663}" srcOrd="0" destOrd="0" presId="urn:microsoft.com/office/officeart/2005/8/layout/cycle2"/>
    <dgm:cxn modelId="{AEA21503-D7AC-E048-AADA-9815748FC62A}" srcId="{9F5EAF77-6476-C444-986E-7BC4E67D7A43}" destId="{9946C0C1-44D3-F145-8C6E-B8A739A7DC5C}" srcOrd="1" destOrd="0" parTransId="{B1DBEE7B-E380-D14A-92AC-764E58FEB807}" sibTransId="{8C8363B8-6E63-A84D-A504-568E65A79A34}"/>
    <dgm:cxn modelId="{90BDA92A-9771-914D-8C22-46B4241AE027}" srcId="{9F5EAF77-6476-C444-986E-7BC4E67D7A43}" destId="{BDD3C08C-EEDD-5E44-9157-DE76D24ABF93}" srcOrd="5" destOrd="0" parTransId="{AD6648E6-0FFA-7246-9C65-A1990800FB2D}" sibTransId="{1D71D183-99A7-A24C-8CE5-C6D2848CE55F}"/>
    <dgm:cxn modelId="{BB40507F-9024-894B-9521-BB54206A27AE}" type="presOf" srcId="{8B0A0E49-BAAE-5A46-9507-23CD6762B865}" destId="{54B167A1-C4E1-3946-902F-75F6A5DC16A7}" srcOrd="0" destOrd="0" presId="urn:microsoft.com/office/officeart/2005/8/layout/cycle2"/>
    <dgm:cxn modelId="{4D73118F-DE8B-D642-8E56-399E4AFAEF4A}" type="presOf" srcId="{CB494BB5-C597-2B46-A693-2C6D0ED84D9F}" destId="{BFED282F-F5C2-3F4D-A1A4-3D03F88942EF}" srcOrd="0" destOrd="0" presId="urn:microsoft.com/office/officeart/2005/8/layout/cycle2"/>
    <dgm:cxn modelId="{5B9ABFB2-BB35-D447-99E8-48953A0A28D7}" type="presOf" srcId="{B01FBF38-7EDD-804E-B811-7A9A2386D74C}" destId="{63B336B2-ACFA-084E-8F2C-62E9032DFBFA}" srcOrd="0" destOrd="0" presId="urn:microsoft.com/office/officeart/2005/8/layout/cycle2"/>
    <dgm:cxn modelId="{91581FA8-A746-FA4C-935E-ECAB5A556BA5}" type="presParOf" srcId="{13ABDB56-344D-4E4D-89FA-4163DACE1663}" destId="{63B336B2-ACFA-084E-8F2C-62E9032DFBFA}" srcOrd="0" destOrd="0" presId="urn:microsoft.com/office/officeart/2005/8/layout/cycle2"/>
    <dgm:cxn modelId="{C049FEDB-5543-8847-831E-93313F84F2DB}" type="presParOf" srcId="{13ABDB56-344D-4E4D-89FA-4163DACE1663}" destId="{CD945BDE-8319-2048-8B97-E6C398189009}" srcOrd="1" destOrd="0" presId="urn:microsoft.com/office/officeart/2005/8/layout/cycle2"/>
    <dgm:cxn modelId="{6DE18116-B2B7-0B45-925E-63546EFA148D}" type="presParOf" srcId="{CD945BDE-8319-2048-8B97-E6C398189009}" destId="{0319A001-EF70-7848-8633-C813D8D52F57}" srcOrd="0" destOrd="0" presId="urn:microsoft.com/office/officeart/2005/8/layout/cycle2"/>
    <dgm:cxn modelId="{7494EFF9-62FA-4847-A528-8F3A697118AA}" type="presParOf" srcId="{13ABDB56-344D-4E4D-89FA-4163DACE1663}" destId="{F15745FC-2FC9-024F-9CD7-9AD01FEDB586}" srcOrd="2" destOrd="0" presId="urn:microsoft.com/office/officeart/2005/8/layout/cycle2"/>
    <dgm:cxn modelId="{287D1288-413B-A74C-A276-82DCA1F39419}" type="presParOf" srcId="{13ABDB56-344D-4E4D-89FA-4163DACE1663}" destId="{A0F7BF90-95CC-DA43-8FA6-3E73A900A27D}" srcOrd="3" destOrd="0" presId="urn:microsoft.com/office/officeart/2005/8/layout/cycle2"/>
    <dgm:cxn modelId="{063C9512-1C6C-8D44-A289-78A1A6B0DE36}" type="presParOf" srcId="{A0F7BF90-95CC-DA43-8FA6-3E73A900A27D}" destId="{D1329F0E-A4CB-854F-B3B1-70B7889DE226}" srcOrd="0" destOrd="0" presId="urn:microsoft.com/office/officeart/2005/8/layout/cycle2"/>
    <dgm:cxn modelId="{18A5A3DB-133D-6746-83D8-7554E7FA8009}" type="presParOf" srcId="{13ABDB56-344D-4E4D-89FA-4163DACE1663}" destId="{4EA893AC-ED42-7C4F-B636-1CB878A5402C}" srcOrd="4" destOrd="0" presId="urn:microsoft.com/office/officeart/2005/8/layout/cycle2"/>
    <dgm:cxn modelId="{19C261EB-C597-E241-ADFC-9CD6EBD781A1}" type="presParOf" srcId="{13ABDB56-344D-4E4D-89FA-4163DACE1663}" destId="{BFED282F-F5C2-3F4D-A1A4-3D03F88942EF}" srcOrd="5" destOrd="0" presId="urn:microsoft.com/office/officeart/2005/8/layout/cycle2"/>
    <dgm:cxn modelId="{FF44C3FF-3DEE-7E44-A2DE-496CA6ACAE05}" type="presParOf" srcId="{BFED282F-F5C2-3F4D-A1A4-3D03F88942EF}" destId="{F3B2205B-4B38-8940-95A6-E155C9D822CA}" srcOrd="0" destOrd="0" presId="urn:microsoft.com/office/officeart/2005/8/layout/cycle2"/>
    <dgm:cxn modelId="{76C3CD27-D7BA-8249-B72E-B2D1EC218B40}" type="presParOf" srcId="{13ABDB56-344D-4E4D-89FA-4163DACE1663}" destId="{0E670F34-3A06-CA49-A185-CAA1EA277E4B}" srcOrd="6" destOrd="0" presId="urn:microsoft.com/office/officeart/2005/8/layout/cycle2"/>
    <dgm:cxn modelId="{4E34CF0D-C8C5-514D-8FFB-A34289B912E7}" type="presParOf" srcId="{13ABDB56-344D-4E4D-89FA-4163DACE1663}" destId="{FA2248B1-A94E-C447-B5AA-E9194444378D}" srcOrd="7" destOrd="0" presId="urn:microsoft.com/office/officeart/2005/8/layout/cycle2"/>
    <dgm:cxn modelId="{48E410FC-9A02-4348-82A8-C9DAFCB77667}" type="presParOf" srcId="{FA2248B1-A94E-C447-B5AA-E9194444378D}" destId="{1A7A30B3-3C8F-0541-8A0E-6D35FD2C4735}" srcOrd="0" destOrd="0" presId="urn:microsoft.com/office/officeart/2005/8/layout/cycle2"/>
    <dgm:cxn modelId="{517690EF-64DD-FB4F-AC86-5D8947DDF1BA}" type="presParOf" srcId="{13ABDB56-344D-4E4D-89FA-4163DACE1663}" destId="{258D26FF-E98E-3740-8B76-8B22397E4E84}" srcOrd="8" destOrd="0" presId="urn:microsoft.com/office/officeart/2005/8/layout/cycle2"/>
    <dgm:cxn modelId="{5CAAA28E-5FF5-CF45-ACD0-6E695A04F40B}" type="presParOf" srcId="{13ABDB56-344D-4E4D-89FA-4163DACE1663}" destId="{54B167A1-C4E1-3946-902F-75F6A5DC16A7}" srcOrd="9" destOrd="0" presId="urn:microsoft.com/office/officeart/2005/8/layout/cycle2"/>
    <dgm:cxn modelId="{42C16B9B-DA9E-E64A-84BD-0BBE95802D6C}" type="presParOf" srcId="{54B167A1-C4E1-3946-902F-75F6A5DC16A7}" destId="{2B317CED-1263-9D4F-8DB4-56C1AA75C91E}" srcOrd="0" destOrd="0" presId="urn:microsoft.com/office/officeart/2005/8/layout/cycle2"/>
    <dgm:cxn modelId="{C2968317-E7CB-3943-8B41-8267A186CAB3}" type="presParOf" srcId="{13ABDB56-344D-4E4D-89FA-4163DACE1663}" destId="{F778E80E-6D52-B741-BC4E-E7BCF5461FDD}" srcOrd="10" destOrd="0" presId="urn:microsoft.com/office/officeart/2005/8/layout/cycle2"/>
    <dgm:cxn modelId="{AB24B19D-3B88-2E46-B3CF-00B54F42DFF5}" type="presParOf" srcId="{13ABDB56-344D-4E4D-89FA-4163DACE1663}" destId="{2107E0BF-3620-5649-9F9F-2B3FC3D8B21F}" srcOrd="11" destOrd="0" presId="urn:microsoft.com/office/officeart/2005/8/layout/cycle2"/>
    <dgm:cxn modelId="{C9EC7993-CCD3-E94A-AC90-4D76B946F5BE}" type="presParOf" srcId="{2107E0BF-3620-5649-9F9F-2B3FC3D8B21F}" destId="{5911D9F5-069C-7E43-97E0-14E6069BF637}" srcOrd="0" destOrd="0" presId="urn:microsoft.com/office/officeart/2005/8/layout/cycle2"/>
  </dgm:cxnLst>
  <dgm:bg>
    <a:effectLst>
      <a:innerShdw blurRad="114300">
        <a:srgbClr val="000000"/>
      </a:inn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B336B2-ACFA-084E-8F2C-62E9032DFBFA}">
      <dsp:nvSpPr>
        <dsp:cNvPr id="0" name=""/>
        <dsp:cNvSpPr/>
      </dsp:nvSpPr>
      <dsp:spPr>
        <a:xfrm>
          <a:off x="3168625" y="1648"/>
          <a:ext cx="1130349" cy="113034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Haettenschweiler"/>
              <a:cs typeface="Haettenschweiler"/>
            </a:rPr>
            <a:t>Collaboration</a:t>
          </a:r>
          <a:endParaRPr lang="en-US" sz="1400" b="0" kern="1200" dirty="0">
            <a:latin typeface="Haettenschweiler"/>
            <a:cs typeface="Haettenschweiler"/>
          </a:endParaRPr>
        </a:p>
      </dsp:txBody>
      <dsp:txXfrm>
        <a:off x="3168625" y="1648"/>
        <a:ext cx="1130349" cy="1130349"/>
      </dsp:txXfrm>
    </dsp:sp>
    <dsp:sp modelId="{CD945BDE-8319-2048-8B97-E6C398189009}">
      <dsp:nvSpPr>
        <dsp:cNvPr id="0" name=""/>
        <dsp:cNvSpPr/>
      </dsp:nvSpPr>
      <dsp:spPr>
        <a:xfrm rot="1800000">
          <a:off x="4310968" y="795872"/>
          <a:ext cx="299878" cy="3814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0" kern="1200">
            <a:latin typeface="Haettenschweiler"/>
            <a:cs typeface="Haettenschweiler"/>
          </a:endParaRPr>
        </a:p>
      </dsp:txBody>
      <dsp:txXfrm rot="1800000">
        <a:off x="4310968" y="795872"/>
        <a:ext cx="299878" cy="381492"/>
      </dsp:txXfrm>
    </dsp:sp>
    <dsp:sp modelId="{F15745FC-2FC9-024F-9CD7-9AD01FEDB586}">
      <dsp:nvSpPr>
        <dsp:cNvPr id="0" name=""/>
        <dsp:cNvSpPr/>
      </dsp:nvSpPr>
      <dsp:spPr>
        <a:xfrm>
          <a:off x="4637541" y="849727"/>
          <a:ext cx="1130349" cy="1130349"/>
        </a:xfrm>
        <a:prstGeom prst="ellipse">
          <a:avLst/>
        </a:prstGeom>
        <a:gradFill rotWithShape="0">
          <a:gsLst>
            <a:gs pos="0">
              <a:schemeClr val="accent2">
                <a:hueOff val="2374323"/>
                <a:satOff val="-15544"/>
                <a:lumOff val="3411"/>
                <a:alphaOff val="0"/>
                <a:tint val="73000"/>
                <a:satMod val="150000"/>
              </a:schemeClr>
            </a:gs>
            <a:gs pos="25000">
              <a:schemeClr val="accent2">
                <a:hueOff val="2374323"/>
                <a:satOff val="-15544"/>
                <a:lumOff val="3411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2374323"/>
                <a:satOff val="-15544"/>
                <a:lumOff val="3411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2374323"/>
                <a:satOff val="-15544"/>
                <a:lumOff val="3411"/>
                <a:alphaOff val="0"/>
                <a:shade val="57000"/>
                <a:satMod val="120000"/>
              </a:schemeClr>
            </a:gs>
            <a:gs pos="80000">
              <a:schemeClr val="accent2">
                <a:hueOff val="2374323"/>
                <a:satOff val="-15544"/>
                <a:lumOff val="3411"/>
                <a:alphaOff val="0"/>
                <a:shade val="56000"/>
                <a:satMod val="145000"/>
              </a:schemeClr>
            </a:gs>
            <a:gs pos="88000">
              <a:schemeClr val="accent2">
                <a:hueOff val="2374323"/>
                <a:satOff val="-15544"/>
                <a:lumOff val="3411"/>
                <a:alphaOff val="0"/>
                <a:shade val="63000"/>
                <a:satMod val="160000"/>
              </a:schemeClr>
            </a:gs>
            <a:gs pos="100000">
              <a:schemeClr val="accent2">
                <a:hueOff val="2374323"/>
                <a:satOff val="-15544"/>
                <a:lumOff val="3411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2374323"/>
              <a:satOff val="-15544"/>
              <a:lumOff val="3411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Haettenschweiler"/>
              <a:cs typeface="Haettenschweiler"/>
            </a:rPr>
            <a:t>Critical Thinking &amp; Reasoning</a:t>
          </a:r>
          <a:endParaRPr lang="en-US" sz="1400" b="0" kern="1200" dirty="0">
            <a:latin typeface="Haettenschweiler"/>
            <a:cs typeface="Haettenschweiler"/>
          </a:endParaRPr>
        </a:p>
      </dsp:txBody>
      <dsp:txXfrm>
        <a:off x="4637541" y="849727"/>
        <a:ext cx="1130349" cy="1130349"/>
      </dsp:txXfrm>
    </dsp:sp>
    <dsp:sp modelId="{A0F7BF90-95CC-DA43-8FA6-3E73A900A27D}">
      <dsp:nvSpPr>
        <dsp:cNvPr id="0" name=""/>
        <dsp:cNvSpPr/>
      </dsp:nvSpPr>
      <dsp:spPr>
        <a:xfrm rot="5400000">
          <a:off x="5052776" y="2063747"/>
          <a:ext cx="299878" cy="3814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2374323"/>
                <a:satOff val="-15544"/>
                <a:lumOff val="3411"/>
                <a:alphaOff val="0"/>
                <a:tint val="73000"/>
                <a:satMod val="150000"/>
              </a:schemeClr>
            </a:gs>
            <a:gs pos="25000">
              <a:schemeClr val="accent2">
                <a:hueOff val="2374323"/>
                <a:satOff val="-15544"/>
                <a:lumOff val="3411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2374323"/>
                <a:satOff val="-15544"/>
                <a:lumOff val="3411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2374323"/>
                <a:satOff val="-15544"/>
                <a:lumOff val="3411"/>
                <a:alphaOff val="0"/>
                <a:shade val="57000"/>
                <a:satMod val="120000"/>
              </a:schemeClr>
            </a:gs>
            <a:gs pos="80000">
              <a:schemeClr val="accent2">
                <a:hueOff val="2374323"/>
                <a:satOff val="-15544"/>
                <a:lumOff val="3411"/>
                <a:alphaOff val="0"/>
                <a:shade val="56000"/>
                <a:satMod val="145000"/>
              </a:schemeClr>
            </a:gs>
            <a:gs pos="88000">
              <a:schemeClr val="accent2">
                <a:hueOff val="2374323"/>
                <a:satOff val="-15544"/>
                <a:lumOff val="3411"/>
                <a:alphaOff val="0"/>
                <a:shade val="63000"/>
                <a:satMod val="160000"/>
              </a:schemeClr>
            </a:gs>
            <a:gs pos="100000">
              <a:schemeClr val="accent2">
                <a:hueOff val="2374323"/>
                <a:satOff val="-15544"/>
                <a:lumOff val="3411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2374323"/>
              <a:satOff val="-15544"/>
              <a:lumOff val="3411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0" kern="1200">
            <a:latin typeface="Haettenschweiler"/>
            <a:cs typeface="Haettenschweiler"/>
          </a:endParaRPr>
        </a:p>
      </dsp:txBody>
      <dsp:txXfrm rot="5400000">
        <a:off x="5052776" y="2063747"/>
        <a:ext cx="299878" cy="381492"/>
      </dsp:txXfrm>
    </dsp:sp>
    <dsp:sp modelId="{4EA893AC-ED42-7C4F-B636-1CB878A5402C}">
      <dsp:nvSpPr>
        <dsp:cNvPr id="0" name=""/>
        <dsp:cNvSpPr/>
      </dsp:nvSpPr>
      <dsp:spPr>
        <a:xfrm>
          <a:off x="4637541" y="2545885"/>
          <a:ext cx="1130349" cy="1130349"/>
        </a:xfrm>
        <a:prstGeom prst="ellipse">
          <a:avLst/>
        </a:prstGeom>
        <a:gradFill rotWithShape="0">
          <a:gsLst>
            <a:gs pos="0">
              <a:schemeClr val="accent2">
                <a:hueOff val="4748646"/>
                <a:satOff val="-31088"/>
                <a:lumOff val="6822"/>
                <a:alphaOff val="0"/>
                <a:tint val="73000"/>
                <a:satMod val="150000"/>
              </a:schemeClr>
            </a:gs>
            <a:gs pos="25000">
              <a:schemeClr val="accent2">
                <a:hueOff val="4748646"/>
                <a:satOff val="-31088"/>
                <a:lumOff val="6822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4748646"/>
                <a:satOff val="-31088"/>
                <a:lumOff val="6822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4748646"/>
                <a:satOff val="-31088"/>
                <a:lumOff val="6822"/>
                <a:alphaOff val="0"/>
                <a:shade val="57000"/>
                <a:satMod val="120000"/>
              </a:schemeClr>
            </a:gs>
            <a:gs pos="80000">
              <a:schemeClr val="accent2">
                <a:hueOff val="4748646"/>
                <a:satOff val="-31088"/>
                <a:lumOff val="6822"/>
                <a:alphaOff val="0"/>
                <a:shade val="56000"/>
                <a:satMod val="145000"/>
              </a:schemeClr>
            </a:gs>
            <a:gs pos="88000">
              <a:schemeClr val="accent2">
                <a:hueOff val="4748646"/>
                <a:satOff val="-31088"/>
                <a:lumOff val="6822"/>
                <a:alphaOff val="0"/>
                <a:shade val="63000"/>
                <a:satMod val="160000"/>
              </a:schemeClr>
            </a:gs>
            <a:gs pos="100000">
              <a:schemeClr val="accent2">
                <a:hueOff val="4748646"/>
                <a:satOff val="-31088"/>
                <a:lumOff val="6822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4748646"/>
              <a:satOff val="-31088"/>
              <a:lumOff val="6822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Haettenschweiler"/>
              <a:cs typeface="Haettenschweiler"/>
            </a:rPr>
            <a:t>Information Literacy</a:t>
          </a:r>
          <a:endParaRPr lang="en-US" sz="1400" b="0" kern="1200" dirty="0">
            <a:latin typeface="Haettenschweiler"/>
            <a:cs typeface="Haettenschweiler"/>
          </a:endParaRPr>
        </a:p>
      </dsp:txBody>
      <dsp:txXfrm>
        <a:off x="4637541" y="2545885"/>
        <a:ext cx="1130349" cy="1130349"/>
      </dsp:txXfrm>
    </dsp:sp>
    <dsp:sp modelId="{BFED282F-F5C2-3F4D-A1A4-3D03F88942EF}">
      <dsp:nvSpPr>
        <dsp:cNvPr id="0" name=""/>
        <dsp:cNvSpPr/>
      </dsp:nvSpPr>
      <dsp:spPr>
        <a:xfrm rot="9000000">
          <a:off x="4325668" y="3340109"/>
          <a:ext cx="299878" cy="3814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748646"/>
                <a:satOff val="-31088"/>
                <a:lumOff val="6822"/>
                <a:alphaOff val="0"/>
                <a:tint val="73000"/>
                <a:satMod val="150000"/>
              </a:schemeClr>
            </a:gs>
            <a:gs pos="25000">
              <a:schemeClr val="accent2">
                <a:hueOff val="4748646"/>
                <a:satOff val="-31088"/>
                <a:lumOff val="6822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4748646"/>
                <a:satOff val="-31088"/>
                <a:lumOff val="6822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4748646"/>
                <a:satOff val="-31088"/>
                <a:lumOff val="6822"/>
                <a:alphaOff val="0"/>
                <a:shade val="57000"/>
                <a:satMod val="120000"/>
              </a:schemeClr>
            </a:gs>
            <a:gs pos="80000">
              <a:schemeClr val="accent2">
                <a:hueOff val="4748646"/>
                <a:satOff val="-31088"/>
                <a:lumOff val="6822"/>
                <a:alphaOff val="0"/>
                <a:shade val="56000"/>
                <a:satMod val="145000"/>
              </a:schemeClr>
            </a:gs>
            <a:gs pos="88000">
              <a:schemeClr val="accent2">
                <a:hueOff val="4748646"/>
                <a:satOff val="-31088"/>
                <a:lumOff val="6822"/>
                <a:alphaOff val="0"/>
                <a:shade val="63000"/>
                <a:satMod val="160000"/>
              </a:schemeClr>
            </a:gs>
            <a:gs pos="100000">
              <a:schemeClr val="accent2">
                <a:hueOff val="4748646"/>
                <a:satOff val="-31088"/>
                <a:lumOff val="6822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4748646"/>
              <a:satOff val="-31088"/>
              <a:lumOff val="6822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0" kern="1200">
            <a:latin typeface="Haettenschweiler"/>
            <a:cs typeface="Haettenschweiler"/>
          </a:endParaRPr>
        </a:p>
      </dsp:txBody>
      <dsp:txXfrm rot="9000000">
        <a:off x="4325668" y="3340109"/>
        <a:ext cx="299878" cy="381492"/>
      </dsp:txXfrm>
    </dsp:sp>
    <dsp:sp modelId="{0E670F34-3A06-CA49-A185-CAA1EA277E4B}">
      <dsp:nvSpPr>
        <dsp:cNvPr id="0" name=""/>
        <dsp:cNvSpPr/>
      </dsp:nvSpPr>
      <dsp:spPr>
        <a:xfrm>
          <a:off x="3168625" y="3393964"/>
          <a:ext cx="1130349" cy="1130349"/>
        </a:xfrm>
        <a:prstGeom prst="ellipse">
          <a:avLst/>
        </a:prstGeom>
        <a:gradFill rotWithShape="0">
          <a:gsLst>
            <a:gs pos="0">
              <a:schemeClr val="accent2">
                <a:hueOff val="7122968"/>
                <a:satOff val="-46633"/>
                <a:lumOff val="10234"/>
                <a:alphaOff val="0"/>
                <a:tint val="73000"/>
                <a:satMod val="150000"/>
              </a:schemeClr>
            </a:gs>
            <a:gs pos="25000">
              <a:schemeClr val="accent2">
                <a:hueOff val="7122968"/>
                <a:satOff val="-46633"/>
                <a:lumOff val="10234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7122968"/>
                <a:satOff val="-46633"/>
                <a:lumOff val="10234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7122968"/>
                <a:satOff val="-46633"/>
                <a:lumOff val="10234"/>
                <a:alphaOff val="0"/>
                <a:shade val="57000"/>
                <a:satMod val="120000"/>
              </a:schemeClr>
            </a:gs>
            <a:gs pos="80000">
              <a:schemeClr val="accent2">
                <a:hueOff val="7122968"/>
                <a:satOff val="-46633"/>
                <a:lumOff val="10234"/>
                <a:alphaOff val="0"/>
                <a:shade val="56000"/>
                <a:satMod val="145000"/>
              </a:schemeClr>
            </a:gs>
            <a:gs pos="88000">
              <a:schemeClr val="accent2">
                <a:hueOff val="7122968"/>
                <a:satOff val="-46633"/>
                <a:lumOff val="10234"/>
                <a:alphaOff val="0"/>
                <a:shade val="63000"/>
                <a:satMod val="160000"/>
              </a:schemeClr>
            </a:gs>
            <a:gs pos="100000">
              <a:schemeClr val="accent2">
                <a:hueOff val="7122968"/>
                <a:satOff val="-46633"/>
                <a:lumOff val="10234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7122968"/>
              <a:satOff val="-46633"/>
              <a:lumOff val="10234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Haettenschweiler"/>
              <a:cs typeface="Haettenschweiler"/>
            </a:rPr>
            <a:t>Self-Direction</a:t>
          </a:r>
          <a:endParaRPr lang="en-US" sz="1400" b="0" kern="1200" dirty="0">
            <a:latin typeface="Haettenschweiler"/>
            <a:cs typeface="Haettenschweiler"/>
          </a:endParaRPr>
        </a:p>
      </dsp:txBody>
      <dsp:txXfrm>
        <a:off x="3168625" y="3393964"/>
        <a:ext cx="1130349" cy="1130349"/>
      </dsp:txXfrm>
    </dsp:sp>
    <dsp:sp modelId="{FA2248B1-A94E-C447-B5AA-E9194444378D}">
      <dsp:nvSpPr>
        <dsp:cNvPr id="0" name=""/>
        <dsp:cNvSpPr/>
      </dsp:nvSpPr>
      <dsp:spPr>
        <a:xfrm rot="12600000">
          <a:off x="2856752" y="3348597"/>
          <a:ext cx="299878" cy="3814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7122968"/>
                <a:satOff val="-46633"/>
                <a:lumOff val="10234"/>
                <a:alphaOff val="0"/>
                <a:tint val="73000"/>
                <a:satMod val="150000"/>
              </a:schemeClr>
            </a:gs>
            <a:gs pos="25000">
              <a:schemeClr val="accent2">
                <a:hueOff val="7122968"/>
                <a:satOff val="-46633"/>
                <a:lumOff val="10234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7122968"/>
                <a:satOff val="-46633"/>
                <a:lumOff val="10234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7122968"/>
                <a:satOff val="-46633"/>
                <a:lumOff val="10234"/>
                <a:alphaOff val="0"/>
                <a:shade val="57000"/>
                <a:satMod val="120000"/>
              </a:schemeClr>
            </a:gs>
            <a:gs pos="80000">
              <a:schemeClr val="accent2">
                <a:hueOff val="7122968"/>
                <a:satOff val="-46633"/>
                <a:lumOff val="10234"/>
                <a:alphaOff val="0"/>
                <a:shade val="56000"/>
                <a:satMod val="145000"/>
              </a:schemeClr>
            </a:gs>
            <a:gs pos="88000">
              <a:schemeClr val="accent2">
                <a:hueOff val="7122968"/>
                <a:satOff val="-46633"/>
                <a:lumOff val="10234"/>
                <a:alphaOff val="0"/>
                <a:shade val="63000"/>
                <a:satMod val="160000"/>
              </a:schemeClr>
            </a:gs>
            <a:gs pos="100000">
              <a:schemeClr val="accent2">
                <a:hueOff val="7122968"/>
                <a:satOff val="-46633"/>
                <a:lumOff val="10234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7122968"/>
              <a:satOff val="-46633"/>
              <a:lumOff val="10234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0" kern="1200">
            <a:latin typeface="Haettenschweiler"/>
            <a:cs typeface="Haettenschweiler"/>
          </a:endParaRPr>
        </a:p>
      </dsp:txBody>
      <dsp:txXfrm rot="12600000">
        <a:off x="2856752" y="3348597"/>
        <a:ext cx="299878" cy="381492"/>
      </dsp:txXfrm>
    </dsp:sp>
    <dsp:sp modelId="{258D26FF-E98E-3740-8B76-8B22397E4E84}">
      <dsp:nvSpPr>
        <dsp:cNvPr id="0" name=""/>
        <dsp:cNvSpPr/>
      </dsp:nvSpPr>
      <dsp:spPr>
        <a:xfrm>
          <a:off x="1699709" y="2545885"/>
          <a:ext cx="1130349" cy="1130349"/>
        </a:xfrm>
        <a:prstGeom prst="ellipse">
          <a:avLst/>
        </a:prstGeom>
        <a:gradFill rotWithShape="0">
          <a:gsLst>
            <a:gs pos="0">
              <a:schemeClr val="accent2">
                <a:hueOff val="9497292"/>
                <a:satOff val="-62177"/>
                <a:lumOff val="13645"/>
                <a:alphaOff val="0"/>
                <a:tint val="73000"/>
                <a:satMod val="150000"/>
              </a:schemeClr>
            </a:gs>
            <a:gs pos="25000">
              <a:schemeClr val="accent2">
                <a:hueOff val="9497292"/>
                <a:satOff val="-62177"/>
                <a:lumOff val="13645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9497292"/>
                <a:satOff val="-62177"/>
                <a:lumOff val="13645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9497292"/>
                <a:satOff val="-62177"/>
                <a:lumOff val="13645"/>
                <a:alphaOff val="0"/>
                <a:shade val="57000"/>
                <a:satMod val="120000"/>
              </a:schemeClr>
            </a:gs>
            <a:gs pos="80000">
              <a:schemeClr val="accent2">
                <a:hueOff val="9497292"/>
                <a:satOff val="-62177"/>
                <a:lumOff val="13645"/>
                <a:alphaOff val="0"/>
                <a:shade val="56000"/>
                <a:satMod val="145000"/>
              </a:schemeClr>
            </a:gs>
            <a:gs pos="88000">
              <a:schemeClr val="accent2">
                <a:hueOff val="9497292"/>
                <a:satOff val="-62177"/>
                <a:lumOff val="13645"/>
                <a:alphaOff val="0"/>
                <a:shade val="63000"/>
                <a:satMod val="160000"/>
              </a:schemeClr>
            </a:gs>
            <a:gs pos="100000">
              <a:schemeClr val="accent2">
                <a:hueOff val="9497292"/>
                <a:satOff val="-62177"/>
                <a:lumOff val="13645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9497292"/>
              <a:satOff val="-62177"/>
              <a:lumOff val="13645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Haettenschweiler"/>
              <a:cs typeface="Haettenschweiler"/>
            </a:rPr>
            <a:t>Invention</a:t>
          </a:r>
          <a:endParaRPr lang="en-US" sz="1400" b="0" kern="1200" dirty="0">
            <a:latin typeface="Haettenschweiler"/>
            <a:cs typeface="Haettenschweiler"/>
          </a:endParaRPr>
        </a:p>
      </dsp:txBody>
      <dsp:txXfrm>
        <a:off x="1699709" y="2545885"/>
        <a:ext cx="1130349" cy="1130349"/>
      </dsp:txXfrm>
    </dsp:sp>
    <dsp:sp modelId="{54B167A1-C4E1-3946-902F-75F6A5DC16A7}">
      <dsp:nvSpPr>
        <dsp:cNvPr id="0" name=""/>
        <dsp:cNvSpPr/>
      </dsp:nvSpPr>
      <dsp:spPr>
        <a:xfrm rot="16200000">
          <a:off x="2114944" y="2080722"/>
          <a:ext cx="299878" cy="3814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9497292"/>
                <a:satOff val="-62177"/>
                <a:lumOff val="13645"/>
                <a:alphaOff val="0"/>
                <a:tint val="73000"/>
                <a:satMod val="150000"/>
              </a:schemeClr>
            </a:gs>
            <a:gs pos="25000">
              <a:schemeClr val="accent2">
                <a:hueOff val="9497292"/>
                <a:satOff val="-62177"/>
                <a:lumOff val="13645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9497292"/>
                <a:satOff val="-62177"/>
                <a:lumOff val="13645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9497292"/>
                <a:satOff val="-62177"/>
                <a:lumOff val="13645"/>
                <a:alphaOff val="0"/>
                <a:shade val="57000"/>
                <a:satMod val="120000"/>
              </a:schemeClr>
            </a:gs>
            <a:gs pos="80000">
              <a:schemeClr val="accent2">
                <a:hueOff val="9497292"/>
                <a:satOff val="-62177"/>
                <a:lumOff val="13645"/>
                <a:alphaOff val="0"/>
                <a:shade val="56000"/>
                <a:satMod val="145000"/>
              </a:schemeClr>
            </a:gs>
            <a:gs pos="88000">
              <a:schemeClr val="accent2">
                <a:hueOff val="9497292"/>
                <a:satOff val="-62177"/>
                <a:lumOff val="13645"/>
                <a:alphaOff val="0"/>
                <a:shade val="63000"/>
                <a:satMod val="160000"/>
              </a:schemeClr>
            </a:gs>
            <a:gs pos="100000">
              <a:schemeClr val="accent2">
                <a:hueOff val="9497292"/>
                <a:satOff val="-62177"/>
                <a:lumOff val="13645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9497292"/>
              <a:satOff val="-62177"/>
              <a:lumOff val="13645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0" kern="1200">
            <a:latin typeface="Haettenschweiler"/>
            <a:cs typeface="Haettenschweiler"/>
          </a:endParaRPr>
        </a:p>
      </dsp:txBody>
      <dsp:txXfrm rot="16200000">
        <a:off x="2114944" y="2080722"/>
        <a:ext cx="299878" cy="381492"/>
      </dsp:txXfrm>
    </dsp:sp>
    <dsp:sp modelId="{F778E80E-6D52-B741-BC4E-E7BCF5461FDD}">
      <dsp:nvSpPr>
        <dsp:cNvPr id="0" name=""/>
        <dsp:cNvSpPr/>
      </dsp:nvSpPr>
      <dsp:spPr>
        <a:xfrm>
          <a:off x="1699709" y="849727"/>
          <a:ext cx="1130349" cy="1130349"/>
        </a:xfrm>
        <a:prstGeom prst="ellipse">
          <a:avLst/>
        </a:prstGeom>
        <a:gradFill rotWithShape="0">
          <a:gsLst>
            <a:gs pos="0">
              <a:schemeClr val="accent2">
                <a:hueOff val="11871614"/>
                <a:satOff val="-77721"/>
                <a:lumOff val="17056"/>
                <a:alphaOff val="0"/>
                <a:tint val="73000"/>
                <a:satMod val="150000"/>
              </a:schemeClr>
            </a:gs>
            <a:gs pos="25000">
              <a:schemeClr val="accent2">
                <a:hueOff val="11871614"/>
                <a:satOff val="-77721"/>
                <a:lumOff val="17056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11871614"/>
                <a:satOff val="-77721"/>
                <a:lumOff val="17056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11871614"/>
                <a:satOff val="-77721"/>
                <a:lumOff val="17056"/>
                <a:alphaOff val="0"/>
                <a:shade val="57000"/>
                <a:satMod val="120000"/>
              </a:schemeClr>
            </a:gs>
            <a:gs pos="80000">
              <a:schemeClr val="accent2">
                <a:hueOff val="11871614"/>
                <a:satOff val="-77721"/>
                <a:lumOff val="17056"/>
                <a:alphaOff val="0"/>
                <a:shade val="56000"/>
                <a:satMod val="145000"/>
              </a:schemeClr>
            </a:gs>
            <a:gs pos="88000">
              <a:schemeClr val="accent2">
                <a:hueOff val="11871614"/>
                <a:satOff val="-77721"/>
                <a:lumOff val="17056"/>
                <a:alphaOff val="0"/>
                <a:shade val="63000"/>
                <a:satMod val="160000"/>
              </a:schemeClr>
            </a:gs>
            <a:gs pos="100000">
              <a:schemeClr val="accent2">
                <a:hueOff val="11871614"/>
                <a:satOff val="-77721"/>
                <a:lumOff val="17056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11871614"/>
              <a:satOff val="-77721"/>
              <a:lumOff val="17056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err="1" smtClean="0">
              <a:latin typeface="Haettenschweiler"/>
              <a:cs typeface="Haettenschweiler"/>
            </a:rPr>
            <a:t>Gobalness</a:t>
          </a:r>
          <a:endParaRPr lang="en-US" sz="1400" b="0" kern="1200" dirty="0">
            <a:latin typeface="Haettenschweiler"/>
            <a:cs typeface="Haettenschweiler"/>
          </a:endParaRPr>
        </a:p>
      </dsp:txBody>
      <dsp:txXfrm>
        <a:off x="1699709" y="849727"/>
        <a:ext cx="1130349" cy="1130349"/>
      </dsp:txXfrm>
    </dsp:sp>
    <dsp:sp modelId="{2107E0BF-3620-5649-9F9F-2B3FC3D8B21F}">
      <dsp:nvSpPr>
        <dsp:cNvPr id="0" name=""/>
        <dsp:cNvSpPr/>
      </dsp:nvSpPr>
      <dsp:spPr>
        <a:xfrm rot="19800000">
          <a:off x="2842052" y="804360"/>
          <a:ext cx="299878" cy="3814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1871614"/>
                <a:satOff val="-77721"/>
                <a:lumOff val="17056"/>
                <a:alphaOff val="0"/>
                <a:tint val="73000"/>
                <a:satMod val="150000"/>
              </a:schemeClr>
            </a:gs>
            <a:gs pos="25000">
              <a:schemeClr val="accent2">
                <a:hueOff val="11871614"/>
                <a:satOff val="-77721"/>
                <a:lumOff val="17056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11871614"/>
                <a:satOff val="-77721"/>
                <a:lumOff val="17056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11871614"/>
                <a:satOff val="-77721"/>
                <a:lumOff val="17056"/>
                <a:alphaOff val="0"/>
                <a:shade val="57000"/>
                <a:satMod val="120000"/>
              </a:schemeClr>
            </a:gs>
            <a:gs pos="80000">
              <a:schemeClr val="accent2">
                <a:hueOff val="11871614"/>
                <a:satOff val="-77721"/>
                <a:lumOff val="17056"/>
                <a:alphaOff val="0"/>
                <a:shade val="56000"/>
                <a:satMod val="145000"/>
              </a:schemeClr>
            </a:gs>
            <a:gs pos="88000">
              <a:schemeClr val="accent2">
                <a:hueOff val="11871614"/>
                <a:satOff val="-77721"/>
                <a:lumOff val="17056"/>
                <a:alphaOff val="0"/>
                <a:shade val="63000"/>
                <a:satMod val="160000"/>
              </a:schemeClr>
            </a:gs>
            <a:gs pos="100000">
              <a:schemeClr val="accent2">
                <a:hueOff val="11871614"/>
                <a:satOff val="-77721"/>
                <a:lumOff val="17056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11871614"/>
              <a:satOff val="-77721"/>
              <a:lumOff val="17056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0" kern="1200">
            <a:latin typeface="Haettenschweiler"/>
            <a:cs typeface="Haettenschweiler"/>
          </a:endParaRPr>
        </a:p>
      </dsp:txBody>
      <dsp:txXfrm rot="19800000">
        <a:off x="2842052" y="804360"/>
        <a:ext cx="299878" cy="381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57DC7-66A6-3445-ADA2-000823C13BC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3A2D8-7FF2-3A49-95AA-5E6F985F93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 the definition of Technology.  Remind them to frame everything in terms of</a:t>
            </a:r>
            <a:r>
              <a:rPr lang="en-US" baseline="0" dirty="0" smtClean="0"/>
              <a:t> what they want their kids to know and be able to do in the end.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3A2D8-7FF2-3A49-95AA-5E6F985F935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fly in. They come from</a:t>
            </a:r>
            <a:r>
              <a:rPr lang="en-US" baseline="0" dirty="0" smtClean="0"/>
              <a:t> the Teacher Leadership Academy that was done last year. The goal is to incorporate cognitive norms as well as behavioral.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ED2D6-F379-A44F-B75B-1BD9A0E111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the grant as it was written.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3A2D8-7FF2-3A49-95AA-5E6F985F935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Entrance tickets,</a:t>
            </a:r>
            <a:r>
              <a:rPr lang="en-US" baseline="0" dirty="0" smtClean="0"/>
              <a:t> formative assessment, take tickets and read at first break.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3A2D8-7FF2-3A49-95AA-5E6F985F935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the difference between the agenda and the learning targets &amp; criteria for success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3A2D8-7FF2-3A49-95AA-5E6F985F935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F4C3B-12BB-4EC8-A596-2037BFBCFD5E}" type="datetime1">
              <a:rPr lang="en-US" smtClean="0"/>
              <a:pPr/>
              <a:t>10/21/10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12DB-2827-1844-9764-9E35ADF2FE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12DB-2827-1844-9764-9E35ADF2FE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12DB-2827-1844-9764-9E35ADF2FE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D2D-5A5F-45B1-82F9-83DDE5E26DCD}" type="datetime1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12DB-2827-1844-9764-9E35ADF2FE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12DB-2827-1844-9764-9E35ADF2FE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4212DB-2827-1844-9764-9E35ADF2FE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12DB-2827-1844-9764-9E35ADF2FE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E519841-B96A-4DD9-B158-9961937F6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12DB-2827-1844-9764-9E35ADF2FE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318031E-422B-5446-9482-2CD7BF84DBFC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B4212DB-2827-1844-9764-9E35ADF2FEA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PDfinallog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537450" y="6223680"/>
            <a:ext cx="1606550" cy="63432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nn.com/2010/TECH/01/15/haiti.tech.camp/index.html?hpt=T2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hyperlink" Target="http://www.21stcenturyskills.org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21stcenturyskills.org" TargetMode="External"/><Relationship Id="rId3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de.state.co.us/cdeassess/UAS/CoAcademicStandards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e024686/Documents/E2T2%202010-2011/E2T2%20Training%20/Day%202/E2T2-trainingday2.ppt_media/vision-of-students-1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497750" y="0"/>
            <a:ext cx="8101300" cy="2893219"/>
          </a:xfrm>
          <a:ln/>
        </p:spPr>
        <p:txBody>
          <a:bodyPr>
            <a:normAutofit/>
          </a:bodyPr>
          <a:lstStyle/>
          <a:p>
            <a:r>
              <a:rPr lang="en-US" cap="all" dirty="0">
                <a:effectLst>
                  <a:glow rad="228600">
                    <a:schemeClr val="accent5">
                      <a:alpha val="75000"/>
                    </a:schemeClr>
                  </a:glow>
                  <a:outerShdw blurRad="38100" dist="38100" dir="2700000" algn="tl">
                    <a:srgbClr val="000000"/>
                  </a:outerShdw>
                </a:effectLst>
              </a:rPr>
              <a:t>The </a:t>
            </a:r>
            <a:br>
              <a:rPr lang="en-US" cap="all" dirty="0">
                <a:effectLst>
                  <a:glow rad="228600">
                    <a:schemeClr val="accent5">
                      <a:alpha val="75000"/>
                    </a:schemeClr>
                  </a:glow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cap="all" dirty="0">
                <a:effectLst>
                  <a:glow rad="228600">
                    <a:schemeClr val="accent5">
                      <a:alpha val="75000"/>
                    </a:schemeClr>
                  </a:glow>
                  <a:outerShdw blurRad="38100" dist="38100" dir="2700000" algn="tl">
                    <a:srgbClr val="000000"/>
                  </a:outerShdw>
                </a:effectLst>
              </a:rPr>
              <a:t>Enhancing Education Through Technology Grant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xfrm>
            <a:off x="937617" y="2646174"/>
            <a:ext cx="7411641" cy="1381115"/>
          </a:xfrm>
          <a:ln/>
        </p:spPr>
        <p:txBody>
          <a:bodyPr>
            <a:normAutofit/>
          </a:bodyPr>
          <a:lstStyle/>
          <a:p>
            <a:r>
              <a:rPr lang="en-US" sz="3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½ Day Training #1: </a:t>
            </a:r>
            <a:r>
              <a:rPr lang="en-US" sz="38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Collaboration</a:t>
            </a:r>
            <a:endParaRPr lang="en-US" sz="3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1009055" y="5719465"/>
            <a:ext cx="5563195" cy="56257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000" dirty="0">
                <a:solidFill>
                  <a:srgbClr val="FFFFFF"/>
                </a:solidFill>
                <a:latin typeface="Times" charset="0"/>
                <a:ea typeface="Times" charset="0"/>
                <a:cs typeface="Times" charset="0"/>
                <a:sym typeface="Times" charset="0"/>
              </a:rPr>
              <a:t>This program is supported by a grant awarded by the U.S. Department of Education under Title II, Part D of the Elementary and Secondary Education Act (NCLB) - Enhancing Education Through Technology to the Colorado Department of Education.</a:t>
            </a:r>
            <a:r>
              <a:rPr lang="en-US" sz="1000" dirty="0">
                <a:solidFill>
                  <a:srgbClr val="FFFFFF"/>
                </a:solidFill>
                <a:ea typeface="Helvetica Neue Bold Condensed" charset="0"/>
                <a:cs typeface="Helvetica Neue Bold Condensed" charset="0"/>
              </a:rPr>
              <a:t> 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8906" y="4016127"/>
            <a:ext cx="3893344" cy="153813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pPr marL="286856"/>
            <a:r>
              <a:rPr lang="en-US" sz="4500" dirty="0"/>
              <a:t>21st Century Framework - Essential Questions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xfrm>
            <a:off x="732235" y="1683733"/>
            <a:ext cx="7679531" cy="3902273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/>
              <a:t>How is the teacher in the classroom using/modeling technology to motivate and engage her students? 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What opportunities do those students have to practice 21st century skills as part of the curriculum of that classroom?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pPr marL="286856"/>
            <a:r>
              <a:rPr lang="en-US" sz="4500" dirty="0"/>
              <a:t>21st Century Framework - Overview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xfrm>
            <a:off x="732235" y="1912035"/>
            <a:ext cx="7679531" cy="3902273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b="1" dirty="0"/>
              <a:t>Why these skills are so important.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What is the framework for 21st century skills? 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What can districts do to target these skills?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 bldLvl="5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78594"/>
            <a:ext cx="8768953" cy="1714500"/>
          </a:xfrm>
          <a:ln/>
        </p:spPr>
        <p:txBody>
          <a:bodyPr/>
          <a:lstStyle/>
          <a:p>
            <a:pPr marL="286856"/>
            <a:r>
              <a:rPr lang="en-US" sz="4800" dirty="0">
                <a:solidFill>
                  <a:srgbClr val="0079A5"/>
                </a:solidFill>
              </a:rPr>
              <a:t>Why are these skills important?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534842" y="2393156"/>
            <a:ext cx="8130431" cy="138499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4500" dirty="0">
                <a:solidFill>
                  <a:srgbClr val="0079A5"/>
                </a:solidFill>
                <a:ea typeface="Helvetica Neue Bold Condensed" charset="0"/>
                <a:cs typeface="Helvetica Neue Bold Condensed" charset="0"/>
              </a:rPr>
              <a:t>There are 5 new contexts in </a:t>
            </a:r>
            <a:r>
              <a:rPr lang="en-US" sz="4500" dirty="0" smtClean="0">
                <a:solidFill>
                  <a:srgbClr val="0079A5"/>
                </a:solidFill>
                <a:ea typeface="Helvetica Neue Bold Condensed" charset="0"/>
                <a:cs typeface="Helvetica Neue Bold Condensed" charset="0"/>
              </a:rPr>
              <a:t>our</a:t>
            </a:r>
          </a:p>
          <a:p>
            <a:r>
              <a:rPr lang="en-US" sz="4500" dirty="0" smtClean="0">
                <a:solidFill>
                  <a:srgbClr val="0079A5"/>
                </a:solidFill>
                <a:ea typeface="Helvetica Neue Bold Condensed" charset="0"/>
                <a:cs typeface="Helvetica Neue Bold Condensed" charset="0"/>
              </a:rPr>
              <a:t>New </a:t>
            </a:r>
            <a:r>
              <a:rPr lang="en-US" sz="4500" dirty="0">
                <a:solidFill>
                  <a:srgbClr val="0079A5"/>
                </a:solidFill>
                <a:ea typeface="Helvetica Neue Bold Condensed" charset="0"/>
                <a:cs typeface="Helvetica Neue Bold Condensed" charset="0"/>
              </a:rPr>
              <a:t>Global Economy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78594"/>
            <a:ext cx="8768953" cy="1714500"/>
          </a:xfrm>
          <a:ln/>
        </p:spPr>
        <p:txBody>
          <a:bodyPr/>
          <a:lstStyle/>
          <a:p>
            <a:pPr marL="286856"/>
            <a:r>
              <a:rPr lang="en-US" sz="4500" dirty="0"/>
              <a:t>Why are these skills important?</a:t>
            </a:r>
          </a:p>
        </p:txBody>
      </p:sp>
      <p:graphicFrame>
        <p:nvGraphicFramePr>
          <p:cNvPr id="31746" name="Group 2"/>
          <p:cNvGraphicFramePr>
            <a:graphicFrameLocks noGrp="1"/>
          </p:cNvGraphicFramePr>
          <p:nvPr/>
        </p:nvGraphicFramePr>
        <p:xfrm>
          <a:off x="1062633" y="1902023"/>
          <a:ext cx="6581180" cy="1387554"/>
        </p:xfrm>
        <a:graphic>
          <a:graphicData uri="http://schemas.openxmlformats.org/drawingml/2006/table">
            <a:tbl>
              <a:tblPr/>
              <a:tblGrid>
                <a:gridCol w="3290590"/>
                <a:gridCol w="3290590"/>
              </a:tblGrid>
              <a:tr h="68758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New Context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Skills Required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58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Global Competition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Global Awareness &amp;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Self Direction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63" name="Rectangle 19"/>
          <p:cNvSpPr>
            <a:spLocks/>
          </p:cNvSpPr>
          <p:nvPr/>
        </p:nvSpPr>
        <p:spPr bwMode="auto">
          <a:xfrm>
            <a:off x="966639" y="1549211"/>
            <a:ext cx="231960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#1</a:t>
            </a:r>
          </a:p>
        </p:txBody>
      </p:sp>
      <p:sp>
        <p:nvSpPr>
          <p:cNvPr id="31764" name="Rectangle 20"/>
          <p:cNvSpPr>
            <a:spLocks/>
          </p:cNvSpPr>
          <p:nvPr/>
        </p:nvSpPr>
        <p:spPr bwMode="auto">
          <a:xfrm>
            <a:off x="1126257" y="4013805"/>
            <a:ext cx="954213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EXAMPLE: </a:t>
            </a:r>
          </a:p>
        </p:txBody>
      </p:sp>
      <p:sp>
        <p:nvSpPr>
          <p:cNvPr id="31765" name="Rectangle 21"/>
          <p:cNvSpPr>
            <a:spLocks/>
          </p:cNvSpPr>
          <p:nvPr/>
        </p:nvSpPr>
        <p:spPr bwMode="auto">
          <a:xfrm>
            <a:off x="1028031" y="4299645"/>
            <a:ext cx="7108031" cy="45541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500" dirty="0">
                <a:ea typeface="Helvetica Neue Bold Condensed" charset="0"/>
                <a:cs typeface="Helvetica Neue Bold Condensed" charset="0"/>
              </a:rPr>
              <a:t>Use your clicker - text in the answer to this question: </a:t>
            </a:r>
          </a:p>
        </p:txBody>
      </p:sp>
      <p:sp>
        <p:nvSpPr>
          <p:cNvPr id="31766" name="Rectangle 22"/>
          <p:cNvSpPr>
            <a:spLocks/>
          </p:cNvSpPr>
          <p:nvPr/>
        </p:nvSpPr>
        <p:spPr bwMode="auto">
          <a:xfrm>
            <a:off x="1026914" y="4737199"/>
            <a:ext cx="7108031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500" dirty="0">
                <a:ea typeface="Helvetica Neue Bold Condensed" charset="0"/>
                <a:cs typeface="Helvetica Neue Bold Condensed" charset="0"/>
              </a:rPr>
              <a:t>Where were the shoes you are wearing manufactured ?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78594"/>
            <a:ext cx="8768953" cy="1714500"/>
          </a:xfrm>
          <a:ln/>
        </p:spPr>
        <p:txBody>
          <a:bodyPr/>
          <a:lstStyle/>
          <a:p>
            <a:pPr marL="286856"/>
            <a:r>
              <a:rPr lang="en-US" sz="4500" dirty="0"/>
              <a:t>Why are these skills important?</a:t>
            </a:r>
          </a:p>
        </p:txBody>
      </p:sp>
      <p:graphicFrame>
        <p:nvGraphicFramePr>
          <p:cNvPr id="32770" name="Group 2"/>
          <p:cNvGraphicFramePr>
            <a:graphicFrameLocks noGrp="1"/>
          </p:cNvGraphicFramePr>
          <p:nvPr/>
        </p:nvGraphicFramePr>
        <p:xfrm>
          <a:off x="1044773" y="1866304"/>
          <a:ext cx="6581180" cy="2887503"/>
        </p:xfrm>
        <a:graphic>
          <a:graphicData uri="http://schemas.openxmlformats.org/drawingml/2006/table">
            <a:tbl>
              <a:tblPr/>
              <a:tblGrid>
                <a:gridCol w="3290590"/>
                <a:gridCol w="3290590"/>
              </a:tblGrid>
              <a:tr h="68758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New Context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Skills Required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15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Global Cooperation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Global Awareness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79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ヒラギノ角ゴ ProN W6" charset="-128"/>
                        <a:cs typeface="ヒラギノ角ゴ ProN W6" charset="-128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Collaboration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4254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ヒラギノ角ゴ ProN W6" charset="-128"/>
                        <a:cs typeface="ヒラギノ角ゴ ProN W6" charset="-128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Information &amp; Communication Technology (ICT) Literacy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01" name="Rectangle 33"/>
          <p:cNvSpPr>
            <a:spLocks/>
          </p:cNvSpPr>
          <p:nvPr/>
        </p:nvSpPr>
        <p:spPr bwMode="auto">
          <a:xfrm>
            <a:off x="975569" y="1549211"/>
            <a:ext cx="231960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#2</a:t>
            </a:r>
          </a:p>
        </p:txBody>
      </p:sp>
      <p:sp>
        <p:nvSpPr>
          <p:cNvPr id="32802" name="Rectangle 34"/>
          <p:cNvSpPr>
            <a:spLocks/>
          </p:cNvSpPr>
          <p:nvPr/>
        </p:nvSpPr>
        <p:spPr bwMode="auto">
          <a:xfrm>
            <a:off x="983382" y="4932447"/>
            <a:ext cx="954213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EXAMPLE: </a:t>
            </a:r>
          </a:p>
        </p:txBody>
      </p:sp>
      <p:sp>
        <p:nvSpPr>
          <p:cNvPr id="32804" name="Rectangle 36"/>
          <p:cNvSpPr>
            <a:spLocks/>
          </p:cNvSpPr>
          <p:nvPr/>
        </p:nvSpPr>
        <p:spPr bwMode="auto">
          <a:xfrm>
            <a:off x="946547" y="5249007"/>
            <a:ext cx="7108031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500" u="sng" dirty="0">
                <a:ea typeface="Helvetica Neue Bold Condensed" charset="0"/>
                <a:cs typeface="Helvetica Neue Bold Condensed" charset="0"/>
                <a:hlinkClick r:id="rId2"/>
              </a:rPr>
              <a:t>http://www.cnn.com/2010/TECH/01/15/haiti.tech.camp/index.html?hpt=T2</a:t>
            </a:r>
            <a:endParaRPr lang="en-US" sz="2500" u="sng" dirty="0">
              <a:ea typeface="Helvetica Neue Bold Condensed" charset="0"/>
              <a:cs typeface="Helvetica Neue Bold Condense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78594"/>
            <a:ext cx="8768953" cy="1714500"/>
          </a:xfrm>
          <a:ln/>
        </p:spPr>
        <p:txBody>
          <a:bodyPr/>
          <a:lstStyle/>
          <a:p>
            <a:pPr marL="286856"/>
            <a:r>
              <a:rPr lang="en-US" sz="4500" dirty="0"/>
              <a:t>Why are these skills important?</a:t>
            </a:r>
          </a:p>
        </p:txBody>
      </p:sp>
      <p:graphicFrame>
        <p:nvGraphicFramePr>
          <p:cNvPr id="33794" name="Group 2"/>
          <p:cNvGraphicFramePr>
            <a:graphicFrameLocks noGrp="1"/>
          </p:cNvGraphicFramePr>
          <p:nvPr/>
        </p:nvGraphicFramePr>
        <p:xfrm>
          <a:off x="1044773" y="1661975"/>
          <a:ext cx="6581180" cy="2511384"/>
        </p:xfrm>
        <a:graphic>
          <a:graphicData uri="http://schemas.openxmlformats.org/drawingml/2006/table">
            <a:tbl>
              <a:tblPr/>
              <a:tblGrid>
                <a:gridCol w="3290590"/>
                <a:gridCol w="3290590"/>
              </a:tblGrid>
              <a:tr h="68758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New Context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Skills Required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15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Information Growth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Information Literacy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759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ヒラギノ角ゴ ProN W6" charset="-128"/>
                        <a:cs typeface="ヒラギノ角ゴ ProN W6" charset="-128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Critical Thinking &amp;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Problem Solving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8" name="Rectangle 26"/>
          <p:cNvSpPr>
            <a:spLocks/>
          </p:cNvSpPr>
          <p:nvPr/>
        </p:nvSpPr>
        <p:spPr bwMode="auto">
          <a:xfrm>
            <a:off x="975569" y="1549211"/>
            <a:ext cx="231960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#3</a:t>
            </a:r>
          </a:p>
        </p:txBody>
      </p:sp>
      <p:sp>
        <p:nvSpPr>
          <p:cNvPr id="33819" name="Rectangle 27"/>
          <p:cNvSpPr>
            <a:spLocks/>
          </p:cNvSpPr>
          <p:nvPr/>
        </p:nvSpPr>
        <p:spPr bwMode="auto">
          <a:xfrm>
            <a:off x="1081609" y="4459047"/>
            <a:ext cx="954213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EXAMPLE: </a:t>
            </a:r>
          </a:p>
        </p:txBody>
      </p:sp>
      <p:sp>
        <p:nvSpPr>
          <p:cNvPr id="33820" name="Rectangle 28"/>
          <p:cNvSpPr>
            <a:spLocks/>
          </p:cNvSpPr>
          <p:nvPr/>
        </p:nvSpPr>
        <p:spPr bwMode="auto">
          <a:xfrm>
            <a:off x="1117328" y="4809551"/>
            <a:ext cx="7108031" cy="162119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 dirty="0">
                <a:ea typeface="Helvetica Neue Bold Condensed" charset="0"/>
                <a:cs typeface="Helvetica Neue Bold Condensed" charset="0"/>
              </a:rPr>
              <a:t>According to </a:t>
            </a:r>
            <a:r>
              <a:rPr lang="en-US" sz="2500" dirty="0" err="1">
                <a:ea typeface="Helvetica Neue Bold Condensed" charset="0"/>
                <a:cs typeface="Helvetica Neue Bold Condensed" charset="0"/>
              </a:rPr>
              <a:t>networkworld.com</a:t>
            </a:r>
            <a:r>
              <a:rPr lang="en-US" sz="2500" dirty="0">
                <a:ea typeface="Helvetica Neue Bold Condensed" charset="0"/>
                <a:cs typeface="Helvetica Neue Bold Condensed" charset="0"/>
              </a:rPr>
              <a:t>, Cisco estimates that  global Internet traffic will grow to 44 </a:t>
            </a:r>
            <a:r>
              <a:rPr lang="en-US" sz="2500" dirty="0" err="1">
                <a:ea typeface="Helvetica Neue Bold Condensed" charset="0"/>
                <a:cs typeface="Helvetica Neue Bold Condensed" charset="0"/>
              </a:rPr>
              <a:t>exabytes</a:t>
            </a:r>
            <a:r>
              <a:rPr lang="en-US" sz="2500" dirty="0">
                <a:ea typeface="Helvetica Neue Bold Condensed" charset="0"/>
                <a:cs typeface="Helvetica Neue Bold Condensed" charset="0"/>
              </a:rPr>
              <a:t> per month by 2012 — more than double what it is today.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78594"/>
            <a:ext cx="8768953" cy="1714500"/>
          </a:xfrm>
          <a:ln/>
        </p:spPr>
        <p:txBody>
          <a:bodyPr/>
          <a:lstStyle/>
          <a:p>
            <a:pPr marL="286856"/>
            <a:r>
              <a:rPr lang="en-US" sz="4500" dirty="0"/>
              <a:t>Why are these skills important?</a:t>
            </a:r>
          </a:p>
        </p:txBody>
      </p:sp>
      <p:graphicFrame>
        <p:nvGraphicFramePr>
          <p:cNvPr id="34818" name="Group 2"/>
          <p:cNvGraphicFramePr>
            <a:graphicFrameLocks noGrp="1"/>
          </p:cNvGraphicFramePr>
          <p:nvPr/>
        </p:nvGraphicFramePr>
        <p:xfrm>
          <a:off x="1044773" y="1865189"/>
          <a:ext cx="6581180" cy="3073954"/>
        </p:xfrm>
        <a:graphic>
          <a:graphicData uri="http://schemas.openxmlformats.org/drawingml/2006/table">
            <a:tbl>
              <a:tblPr/>
              <a:tblGrid>
                <a:gridCol w="3290590"/>
                <a:gridCol w="3290590"/>
              </a:tblGrid>
              <a:tr h="68758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New Context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Skills Required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15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More Jobs and Careers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Innovation &amp; Improvement 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621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ヒラギノ角ゴ ProN W6" charset="-128"/>
                        <a:cs typeface="ヒラギノ角ゴ ProN W6" charset="-128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Critical Thinking &amp;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Problem Solving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57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ヒラギノ角ゴ ProN W6" charset="-128"/>
                        <a:cs typeface="ヒラギノ角ゴ ProN W6" charset="-128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Flexibility &amp; Adaptability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49" name="Rectangle 33"/>
          <p:cNvSpPr>
            <a:spLocks/>
          </p:cNvSpPr>
          <p:nvPr/>
        </p:nvSpPr>
        <p:spPr bwMode="auto">
          <a:xfrm>
            <a:off x="975569" y="1549211"/>
            <a:ext cx="231960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#4</a:t>
            </a:r>
          </a:p>
        </p:txBody>
      </p:sp>
      <p:sp>
        <p:nvSpPr>
          <p:cNvPr id="34850" name="Rectangle 34"/>
          <p:cNvSpPr>
            <a:spLocks/>
          </p:cNvSpPr>
          <p:nvPr/>
        </p:nvSpPr>
        <p:spPr bwMode="auto">
          <a:xfrm>
            <a:off x="1161976" y="5025669"/>
            <a:ext cx="954213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EXAMPLE: </a:t>
            </a:r>
          </a:p>
        </p:txBody>
      </p:sp>
      <p:sp>
        <p:nvSpPr>
          <p:cNvPr id="34851" name="Rectangle 35"/>
          <p:cNvSpPr>
            <a:spLocks/>
          </p:cNvSpPr>
          <p:nvPr/>
        </p:nvSpPr>
        <p:spPr bwMode="auto">
          <a:xfrm>
            <a:off x="1153046" y="5311509"/>
            <a:ext cx="7108031" cy="45541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 dirty="0">
                <a:ea typeface="Helvetica Neue Bold Condensed" charset="0"/>
                <a:cs typeface="Helvetica Neue Bold Condensed" charset="0"/>
              </a:rPr>
              <a:t>Text in the answer to this question: </a:t>
            </a:r>
          </a:p>
        </p:txBody>
      </p:sp>
      <p:sp>
        <p:nvSpPr>
          <p:cNvPr id="34852" name="Rectangle 36"/>
          <p:cNvSpPr>
            <a:spLocks/>
          </p:cNvSpPr>
          <p:nvPr/>
        </p:nvSpPr>
        <p:spPr bwMode="auto">
          <a:xfrm>
            <a:off x="1151930" y="5668697"/>
            <a:ext cx="7108031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 dirty="0">
                <a:ea typeface="Helvetica Neue Bold Condensed" charset="0"/>
                <a:cs typeface="Helvetica Neue Bold Condensed" charset="0"/>
              </a:rPr>
              <a:t>Do you know someone in a job that did not exist 10 years ago, if so what does that person do?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78594"/>
            <a:ext cx="8768953" cy="1714500"/>
          </a:xfrm>
          <a:ln/>
        </p:spPr>
        <p:txBody>
          <a:bodyPr/>
          <a:lstStyle/>
          <a:p>
            <a:pPr marL="286856"/>
            <a:r>
              <a:rPr lang="en-US" sz="4500" dirty="0"/>
              <a:t>Why are these skills important?</a:t>
            </a:r>
          </a:p>
        </p:txBody>
      </p:sp>
      <p:graphicFrame>
        <p:nvGraphicFramePr>
          <p:cNvPr id="35842" name="Group 2"/>
          <p:cNvGraphicFramePr>
            <a:graphicFrameLocks noGrp="1"/>
          </p:cNvGraphicFramePr>
          <p:nvPr/>
        </p:nvGraphicFramePr>
        <p:xfrm>
          <a:off x="1044773" y="1866305"/>
          <a:ext cx="6581180" cy="2786657"/>
        </p:xfrm>
        <a:graphic>
          <a:graphicData uri="http://schemas.openxmlformats.org/drawingml/2006/table">
            <a:tbl>
              <a:tblPr/>
              <a:tblGrid>
                <a:gridCol w="3290590"/>
                <a:gridCol w="3290590"/>
              </a:tblGrid>
              <a:tr h="68758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New Context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Skills Required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76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Growing Global Service Economy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Communication Skills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621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charset="0"/>
                        <a:ea typeface="ヒラギノ角ゴ ProN W6" charset="-128"/>
                        <a:cs typeface="ヒラギノ角ゴ ProN W6" charset="-128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Life &amp; Career Awareness Skills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66" name="Rectangle 26"/>
          <p:cNvSpPr>
            <a:spLocks/>
          </p:cNvSpPr>
          <p:nvPr/>
        </p:nvSpPr>
        <p:spPr bwMode="auto">
          <a:xfrm>
            <a:off x="975569" y="1549211"/>
            <a:ext cx="231960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#5</a:t>
            </a:r>
          </a:p>
        </p:txBody>
      </p:sp>
      <p:sp>
        <p:nvSpPr>
          <p:cNvPr id="35867" name="Rectangle 27"/>
          <p:cNvSpPr>
            <a:spLocks/>
          </p:cNvSpPr>
          <p:nvPr/>
        </p:nvSpPr>
        <p:spPr bwMode="auto">
          <a:xfrm>
            <a:off x="1153046" y="4773790"/>
            <a:ext cx="954213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tx1"/>
                </a:solidFill>
                <a:ea typeface="Helvetica Neue Bold Condensed" charset="0"/>
                <a:cs typeface="Helvetica Neue Bold Condensed" charset="0"/>
              </a:rPr>
              <a:t>EXAMPLE: </a:t>
            </a:r>
          </a:p>
        </p:txBody>
      </p:sp>
      <p:sp>
        <p:nvSpPr>
          <p:cNvPr id="35868" name="Rectangle 28"/>
          <p:cNvSpPr>
            <a:spLocks/>
          </p:cNvSpPr>
          <p:nvPr/>
        </p:nvSpPr>
        <p:spPr bwMode="auto">
          <a:xfrm>
            <a:off x="1153046" y="5095349"/>
            <a:ext cx="7108031" cy="45541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 dirty="0">
                <a:ea typeface="Helvetica Neue Bold Condensed" charset="0"/>
                <a:cs typeface="Helvetica Neue Bold Condensed" charset="0"/>
              </a:rPr>
              <a:t>Text in the answer to this question: </a:t>
            </a:r>
          </a:p>
        </p:txBody>
      </p:sp>
      <p:sp>
        <p:nvSpPr>
          <p:cNvPr id="35869" name="Rectangle 29"/>
          <p:cNvSpPr>
            <a:spLocks/>
          </p:cNvSpPr>
          <p:nvPr/>
        </p:nvSpPr>
        <p:spPr bwMode="auto">
          <a:xfrm>
            <a:off x="1151930" y="5452537"/>
            <a:ext cx="7108031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 dirty="0">
                <a:ea typeface="Helvetica Neue Bold Condensed" charset="0"/>
                <a:cs typeface="Helvetica Neue Bold Condensed" charset="0"/>
              </a:rPr>
              <a:t>The last time you needed to call a customer support number - where was that person based?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301807" y="405299"/>
            <a:ext cx="3892349" cy="1714500"/>
          </a:xfrm>
          <a:ln/>
        </p:spPr>
        <p:txBody>
          <a:bodyPr>
            <a:noAutofit/>
          </a:bodyPr>
          <a:lstStyle/>
          <a:p>
            <a:pPr marL="286856"/>
            <a:r>
              <a:rPr lang="en-US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The requirements of the workforce are changing.</a:t>
            </a:r>
          </a:p>
        </p:txBody>
      </p:sp>
      <p:graphicFrame>
        <p:nvGraphicFramePr>
          <p:cNvPr id="36866" name="Group 2"/>
          <p:cNvGraphicFramePr>
            <a:graphicFrameLocks noGrp="1"/>
          </p:cNvGraphicFramePr>
          <p:nvPr/>
        </p:nvGraphicFramePr>
        <p:xfrm>
          <a:off x="4494982" y="634724"/>
          <a:ext cx="4473773" cy="5204576"/>
        </p:xfrm>
        <a:graphic>
          <a:graphicData uri="http://schemas.openxmlformats.org/drawingml/2006/table">
            <a:tbl>
              <a:tblPr/>
              <a:tblGrid>
                <a:gridCol w="3571875"/>
                <a:gridCol w="901898"/>
              </a:tblGrid>
              <a:tr h="68758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Work Ethic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80%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58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Collaboration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75%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58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Oral Communication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70%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58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Social Responsibility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63%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58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Reading Comprehension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63%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58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English Language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62%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762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Critical Thinking &amp; Problem Solving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58%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8" name="Rectangle 54"/>
          <p:cNvSpPr>
            <a:spLocks/>
          </p:cNvSpPr>
          <p:nvPr/>
        </p:nvSpPr>
        <p:spPr bwMode="auto">
          <a:xfrm>
            <a:off x="301807" y="2323715"/>
            <a:ext cx="3170684" cy="238816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500" dirty="0" smtClean="0">
                <a:ea typeface="Helvetica Neue Bold Condensed" charset="0"/>
                <a:cs typeface="Helvetica Neue Bold Condensed" charset="0"/>
              </a:rPr>
              <a:t>What </a:t>
            </a:r>
            <a:r>
              <a:rPr lang="en-US" sz="2500" dirty="0">
                <a:ea typeface="Helvetica Neue Bold Condensed" charset="0"/>
                <a:cs typeface="Helvetica Neue Bold Condensed" charset="0"/>
              </a:rPr>
              <a:t>knowledge and skills are most important for job success when hiring a high school graduate?</a:t>
            </a:r>
          </a:p>
        </p:txBody>
      </p:sp>
      <p:sp>
        <p:nvSpPr>
          <p:cNvPr id="36919" name="Rectangle 55"/>
          <p:cNvSpPr>
            <a:spLocks/>
          </p:cNvSpPr>
          <p:nvPr/>
        </p:nvSpPr>
        <p:spPr bwMode="auto">
          <a:xfrm>
            <a:off x="2690620" y="5174320"/>
            <a:ext cx="781871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>
                <a:ea typeface="Helvetica Neue Bold Condensed" charset="0"/>
                <a:cs typeface="Helvetica Neue Bold Condensed" charset="0"/>
              </a:rPr>
              <a:t>SOURCE: </a:t>
            </a:r>
          </a:p>
        </p:txBody>
      </p:sp>
      <p:sp>
        <p:nvSpPr>
          <p:cNvPr id="36920" name="Rectangle 56"/>
          <p:cNvSpPr>
            <a:spLocks/>
          </p:cNvSpPr>
          <p:nvPr/>
        </p:nvSpPr>
        <p:spPr bwMode="auto">
          <a:xfrm>
            <a:off x="2042101" y="5425677"/>
            <a:ext cx="2152055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300" dirty="0">
                <a:ea typeface="Helvetica Neue Bold Condensed" charset="0"/>
                <a:cs typeface="Helvetica Neue Bold Condensed" charset="0"/>
              </a:rPr>
              <a:t>“ARE THEY READY TO WORK?” STUDY FROM</a:t>
            </a:r>
          </a:p>
          <a:p>
            <a:r>
              <a:rPr lang="en-US" sz="1300" dirty="0">
                <a:ea typeface="Helvetica Neue Bold Condensed" charset="0"/>
                <a:cs typeface="Helvetica Neue Bold Condensed" charset="0"/>
              </a:rPr>
              <a:t>THE PARTNERSHIP FOR 21ST CENTURY LEARNING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Group 2"/>
          <p:cNvGraphicFramePr>
            <a:graphicFrameLocks noGrp="1"/>
          </p:cNvGraphicFramePr>
          <p:nvPr/>
        </p:nvGraphicFramePr>
        <p:xfrm>
          <a:off x="4425071" y="644977"/>
          <a:ext cx="4370961" cy="5207284"/>
        </p:xfrm>
        <a:graphic>
          <a:graphicData uri="http://schemas.openxmlformats.org/drawingml/2006/table">
            <a:tbl>
              <a:tblPr/>
              <a:tblGrid>
                <a:gridCol w="3466447"/>
                <a:gridCol w="904514"/>
              </a:tblGrid>
              <a:tr h="50494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Work Ethic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70%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4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Collaboration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35%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4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Oral Communication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53%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267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Social Responsibility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44%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4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Reading Comprehension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38%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4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Written Communications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81%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81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Critical Thinking &amp; Problem Solving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Helvetica Neue" charset="0"/>
                        <a:ea typeface="ヒラギノ角ゴ ProN W3" charset="-128"/>
                        <a:cs typeface="ヒラギノ角ゴ ProN W3" charset="-128"/>
                        <a:sym typeface="Helvetica Neue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70%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42" name="Rectangle 54"/>
          <p:cNvSpPr>
            <a:spLocks/>
          </p:cNvSpPr>
          <p:nvPr/>
        </p:nvSpPr>
        <p:spPr bwMode="auto">
          <a:xfrm>
            <a:off x="215429" y="2094926"/>
            <a:ext cx="3978726" cy="362382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400" dirty="0">
                <a:ea typeface="Helvetica Neue Bold Condensed" charset="0"/>
                <a:cs typeface="Helvetica Neue Bold Condensed" charset="0"/>
              </a:rPr>
              <a:t>Of the high school students that you recently hired, what were their deficiencies in the most important knowledge and skill areas?</a:t>
            </a:r>
          </a:p>
        </p:txBody>
      </p:sp>
      <p:sp>
        <p:nvSpPr>
          <p:cNvPr id="37943" name="Rectangle 55"/>
          <p:cNvSpPr>
            <a:spLocks/>
          </p:cNvSpPr>
          <p:nvPr/>
        </p:nvSpPr>
        <p:spPr bwMode="auto">
          <a:xfrm>
            <a:off x="2830360" y="5603283"/>
            <a:ext cx="781871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>
                <a:ea typeface="Helvetica Neue Bold Condensed" charset="0"/>
                <a:cs typeface="Helvetica Neue Bold Condensed" charset="0"/>
              </a:rPr>
              <a:t>SOURCE: </a:t>
            </a:r>
          </a:p>
        </p:txBody>
      </p:sp>
      <p:sp>
        <p:nvSpPr>
          <p:cNvPr id="37944" name="Rectangle 56"/>
          <p:cNvSpPr>
            <a:spLocks/>
          </p:cNvSpPr>
          <p:nvPr/>
        </p:nvSpPr>
        <p:spPr bwMode="auto">
          <a:xfrm>
            <a:off x="2181841" y="5854640"/>
            <a:ext cx="2152055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300" dirty="0">
                <a:ea typeface="Helvetica Neue Bold Condensed" charset="0"/>
                <a:cs typeface="Helvetica Neue Bold Condensed" charset="0"/>
              </a:rPr>
              <a:t>“ARE THEY READY TO WORK?” STUDY FROM</a:t>
            </a:r>
          </a:p>
          <a:p>
            <a:r>
              <a:rPr lang="en-US" sz="1300" dirty="0">
                <a:ea typeface="Helvetica Neue Bold Condensed" charset="0"/>
                <a:cs typeface="Helvetica Neue Bold Condensed" charset="0"/>
              </a:rPr>
              <a:t>THE PARTNERSHIP FOR 21ST CENTURY LEARNING</a:t>
            </a: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>
          <a:xfrm>
            <a:off x="306895" y="395880"/>
            <a:ext cx="3892349" cy="1714500"/>
          </a:xfrm>
          <a:prstGeom prst="rect">
            <a:avLst/>
          </a:prstGeom>
          <a:ln/>
        </p:spPr>
        <p:txBody>
          <a:bodyPr vert="horz" lIns="45720" rIns="45720" anchor="ctr">
            <a:noAutofit/>
          </a:bodyPr>
          <a:lstStyle/>
          <a:p>
            <a:pPr marL="286856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The requirements of the workforce are changing.</a:t>
            </a:r>
            <a:endParaRPr kumimoji="0" lang="en-US" sz="3600" b="1" i="0" u="none" strike="noStrike" kern="1200" cap="none" spc="0" normalizeH="0" baseline="0" noProof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0"/>
            <a:ext cx="8760023" cy="1714500"/>
          </a:xfrm>
          <a:ln/>
        </p:spPr>
        <p:txBody>
          <a:bodyPr/>
          <a:lstStyle/>
          <a:p>
            <a:pPr marL="286856"/>
            <a:r>
              <a:rPr lang="en-US" sz="5100" dirty="0"/>
              <a:t>Guiding Principle/Mantra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idx="1"/>
          </p:nvPr>
        </p:nvSpPr>
        <p:spPr>
          <a:xfrm>
            <a:off x="732235" y="2145136"/>
            <a:ext cx="7679531" cy="3620990"/>
          </a:xfrm>
          <a:ln/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US" sz="3400" dirty="0"/>
              <a:t>It’s </a:t>
            </a:r>
            <a:r>
              <a:rPr lang="en-US" sz="3400" dirty="0">
                <a:solidFill>
                  <a:srgbClr val="A8184B"/>
                </a:solidFill>
              </a:rPr>
              <a:t>NEVER</a:t>
            </a:r>
            <a:r>
              <a:rPr lang="en-US" sz="3400" dirty="0"/>
              <a:t> about the </a:t>
            </a:r>
            <a:r>
              <a:rPr lang="en-US" sz="3400" dirty="0">
                <a:solidFill>
                  <a:srgbClr val="A8184B"/>
                </a:solidFill>
              </a:rPr>
              <a:t>TOOL</a:t>
            </a:r>
            <a:r>
              <a:rPr lang="en-US" sz="3400" dirty="0"/>
              <a:t> - it’s about </a:t>
            </a:r>
            <a:r>
              <a:rPr lang="en-US" sz="3400" dirty="0">
                <a:solidFill>
                  <a:srgbClr val="A8184B"/>
                </a:solidFill>
              </a:rPr>
              <a:t>YOUR</a:t>
            </a:r>
            <a:r>
              <a:rPr lang="en-US" sz="3400" dirty="0"/>
              <a:t> curriculum!</a:t>
            </a:r>
          </a:p>
          <a:p>
            <a:pPr>
              <a:buFontTx/>
              <a:buBlip>
                <a:blip r:embed="rId3"/>
              </a:buBlip>
            </a:pPr>
            <a:r>
              <a:rPr lang="en-US" sz="3400" dirty="0"/>
              <a:t>Pick the tool to match the curriculum </a:t>
            </a:r>
            <a:r>
              <a:rPr lang="en-US" sz="3400" dirty="0">
                <a:solidFill>
                  <a:srgbClr val="86133E"/>
                </a:solidFill>
              </a:rPr>
              <a:t>NOT</a:t>
            </a:r>
            <a:r>
              <a:rPr lang="en-US" sz="3400" dirty="0"/>
              <a:t> the curriculum to match the tool.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bldLvl="5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Group 2"/>
          <p:cNvGraphicFramePr>
            <a:graphicFrameLocks noGrp="1"/>
          </p:cNvGraphicFramePr>
          <p:nvPr/>
        </p:nvGraphicFramePr>
        <p:xfrm>
          <a:off x="4269405" y="1132121"/>
          <a:ext cx="4473773" cy="4230288"/>
        </p:xfrm>
        <a:graphic>
          <a:graphicData uri="http://schemas.openxmlformats.org/drawingml/2006/table">
            <a:tbl>
              <a:tblPr/>
              <a:tblGrid>
                <a:gridCol w="3571875"/>
                <a:gridCol w="901898"/>
              </a:tblGrid>
              <a:tr h="64472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Critical Thinking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78%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72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I.T.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77%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72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Health &amp; Wellness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76%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72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Collaboration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74%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72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Innovation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74%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76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Personal Financial Responsibility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CAF0A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AF0A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72%</a:t>
                      </a:r>
                    </a:p>
                  </a:txBody>
                  <a:tcPr marL="22324" marR="22324" marT="22324" marB="22324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59" name="Rectangle 47"/>
          <p:cNvSpPr>
            <a:spLocks/>
          </p:cNvSpPr>
          <p:nvPr/>
        </p:nvSpPr>
        <p:spPr bwMode="auto">
          <a:xfrm>
            <a:off x="206500" y="1522511"/>
            <a:ext cx="3603671" cy="382964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500" dirty="0" smtClean="0">
                <a:ea typeface="Helvetica Neue Bold Condensed" charset="0"/>
                <a:cs typeface="Helvetica Neue Bold Condensed" charset="0"/>
              </a:rPr>
              <a:t>What </a:t>
            </a:r>
            <a:r>
              <a:rPr lang="en-US" sz="2500" dirty="0">
                <a:ea typeface="Helvetica Neue Bold Condensed" charset="0"/>
                <a:cs typeface="Helvetica Neue Bold Condensed" charset="0"/>
              </a:rPr>
              <a:t>skills and content areas will be growing in importance in the next five years?</a:t>
            </a:r>
          </a:p>
        </p:txBody>
      </p:sp>
      <p:sp>
        <p:nvSpPr>
          <p:cNvPr id="38960" name="Rectangle 48"/>
          <p:cNvSpPr>
            <a:spLocks/>
          </p:cNvSpPr>
          <p:nvPr/>
        </p:nvSpPr>
        <p:spPr bwMode="auto">
          <a:xfrm>
            <a:off x="2690620" y="5362409"/>
            <a:ext cx="781871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>
                <a:ea typeface="Helvetica Neue Bold Condensed" charset="0"/>
                <a:cs typeface="Helvetica Neue Bold Condensed" charset="0"/>
              </a:rPr>
              <a:t>SOURCE: </a:t>
            </a:r>
          </a:p>
        </p:txBody>
      </p:sp>
      <p:sp>
        <p:nvSpPr>
          <p:cNvPr id="38961" name="Rectangle 49"/>
          <p:cNvSpPr>
            <a:spLocks/>
          </p:cNvSpPr>
          <p:nvPr/>
        </p:nvSpPr>
        <p:spPr bwMode="auto">
          <a:xfrm>
            <a:off x="2042101" y="5613766"/>
            <a:ext cx="2152055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300" dirty="0">
                <a:ea typeface="Helvetica Neue Bold Condensed" charset="0"/>
                <a:cs typeface="Helvetica Neue Bold Condensed" charset="0"/>
              </a:rPr>
              <a:t>“ARE THEY READY TO WORK?” STUDY FROM</a:t>
            </a:r>
          </a:p>
          <a:p>
            <a:r>
              <a:rPr lang="en-US" sz="1300" dirty="0">
                <a:ea typeface="Helvetica Neue Bold Condensed" charset="0"/>
                <a:cs typeface="Helvetica Neue Bold Condensed" charset="0"/>
              </a:rPr>
              <a:t>THE PARTNERSHIP FOR 21ST CENTURY LEARNING</a:t>
            </a:r>
          </a:p>
        </p:txBody>
      </p:sp>
      <p:sp>
        <p:nvSpPr>
          <p:cNvPr id="8" name="Rectangle 1"/>
          <p:cNvSpPr>
            <a:spLocks noGrp="1" noChangeArrowheads="1"/>
          </p:cNvSpPr>
          <p:nvPr>
            <p:ph type="title"/>
          </p:nvPr>
        </p:nvSpPr>
        <p:spPr>
          <a:xfrm>
            <a:off x="301807" y="405299"/>
            <a:ext cx="3892349" cy="1714500"/>
          </a:xfrm>
          <a:ln/>
        </p:spPr>
        <p:txBody>
          <a:bodyPr>
            <a:noAutofit/>
          </a:bodyPr>
          <a:lstStyle/>
          <a:p>
            <a:pPr marL="286856"/>
            <a:r>
              <a:rPr lang="en-US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The requirements of the workforce are changing.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pPr marL="286856"/>
            <a:r>
              <a:rPr lang="en-US" sz="4500" dirty="0"/>
              <a:t>21st Century Framework - Overview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idx="1"/>
          </p:nvPr>
        </p:nvSpPr>
        <p:spPr>
          <a:xfrm>
            <a:off x="732235" y="1975810"/>
            <a:ext cx="7679531" cy="2873010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/>
              <a:t>Why these skills are so important.</a:t>
            </a:r>
          </a:p>
          <a:p>
            <a:pPr>
              <a:buFontTx/>
              <a:buBlip>
                <a:blip r:embed="rId2"/>
              </a:buBlip>
            </a:pPr>
            <a:r>
              <a:rPr lang="en-US" b="1" dirty="0"/>
              <a:t>What is the framework for 21st century skills? 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What can districts do to target these skills?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 bldLvl="5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187524" y="-142875"/>
            <a:ext cx="8760023" cy="1714500"/>
          </a:xfrm>
          <a:ln/>
        </p:spPr>
        <p:txBody>
          <a:bodyPr/>
          <a:lstStyle/>
          <a:p>
            <a:pPr algn="ctr"/>
            <a:r>
              <a:rPr lang="en-US" sz="51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21st Century Framework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0860" y="1151930"/>
            <a:ext cx="6638107" cy="430410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</p:pic>
      <p:sp>
        <p:nvSpPr>
          <p:cNvPr id="40963" name="Rectangle 3"/>
          <p:cNvSpPr>
            <a:spLocks/>
          </p:cNvSpPr>
          <p:nvPr/>
        </p:nvSpPr>
        <p:spPr bwMode="auto">
          <a:xfrm>
            <a:off x="2719090" y="5548477"/>
            <a:ext cx="3013646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u="sng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  <a:hlinkClick r:id="rId3"/>
              </a:rPr>
              <a:t>http://www.21stcenturyskills.org</a:t>
            </a:r>
            <a:r>
              <a:rPr lang="en-US" sz="17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/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/>
          </p:cNvSpPr>
          <p:nvPr/>
        </p:nvSpPr>
        <p:spPr bwMode="auto">
          <a:xfrm>
            <a:off x="2719090" y="5548477"/>
            <a:ext cx="3013646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u="sng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  <a:hlinkClick r:id="rId2"/>
              </a:rPr>
              <a:t>http://www.21stcenturyskills.org</a:t>
            </a:r>
            <a:r>
              <a:rPr lang="en-US" sz="17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/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5359" y="294680"/>
            <a:ext cx="3201293" cy="1598414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/>
          </p:cNvSpPr>
          <p:nvPr/>
        </p:nvSpPr>
        <p:spPr bwMode="auto">
          <a:xfrm>
            <a:off x="464344" y="2001232"/>
            <a:ext cx="3438955" cy="156966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marL="241093" indent="-241093"/>
            <a:r>
              <a:rPr lang="en-US" sz="1700" u="sng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21</a:t>
            </a:r>
            <a:r>
              <a:rPr lang="en-US" sz="1700" u="sng" baseline="320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st</a:t>
            </a:r>
            <a:r>
              <a:rPr lang="en-US" sz="1700" u="sng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Century Themes</a:t>
            </a:r>
          </a:p>
          <a:p>
            <a:pPr marL="241093" indent="-241093"/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- Global Awareness</a:t>
            </a:r>
          </a:p>
          <a:p>
            <a:pPr marL="241093" indent="-241093"/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- Financial, Economic, Business</a:t>
            </a:r>
          </a:p>
          <a:p>
            <a:pPr marL="241093" indent="-241093"/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 &amp; Entrepreneurship Literacy</a:t>
            </a:r>
          </a:p>
          <a:p>
            <a:pPr marL="241093" indent="-241093"/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- Civic Literacy</a:t>
            </a:r>
          </a:p>
          <a:p>
            <a:pPr marL="241093" indent="-241093"/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- Health Literacy</a:t>
            </a:r>
          </a:p>
        </p:txBody>
      </p:sp>
      <p:sp>
        <p:nvSpPr>
          <p:cNvPr id="41988" name="Rectangle 4"/>
          <p:cNvSpPr>
            <a:spLocks/>
          </p:cNvSpPr>
          <p:nvPr/>
        </p:nvSpPr>
        <p:spPr bwMode="auto">
          <a:xfrm>
            <a:off x="383976" y="3679031"/>
            <a:ext cx="4893469" cy="110728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marL="241093" indent="-241093"/>
            <a:r>
              <a:rPr lang="en-US" sz="1700" u="sng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Learning &amp; Innovation Skills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Critical Thinking &amp; Problem Solving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Creativity &amp; Innovation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Communication &amp; Collaboration</a:t>
            </a:r>
          </a:p>
        </p:txBody>
      </p:sp>
      <p:sp>
        <p:nvSpPr>
          <p:cNvPr id="41989" name="Rectangle 5"/>
          <p:cNvSpPr>
            <a:spLocks/>
          </p:cNvSpPr>
          <p:nvPr/>
        </p:nvSpPr>
        <p:spPr bwMode="auto">
          <a:xfrm>
            <a:off x="4572000" y="1968996"/>
            <a:ext cx="4321969" cy="136624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marL="241093" indent="-241093"/>
            <a:r>
              <a:rPr lang="en-US" sz="1700" u="sng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Information, Media &amp; Technology Skills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Information Literacy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Media Literacy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ICT (Information, Communications &amp;</a:t>
            </a:r>
            <a:r>
              <a:rPr lang="en-US" sz="1700" dirty="0" smtClean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Technology</a:t>
            </a: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) Literacy</a:t>
            </a:r>
          </a:p>
        </p:txBody>
      </p:sp>
      <p:sp>
        <p:nvSpPr>
          <p:cNvPr id="41990" name="Rectangle 6"/>
          <p:cNvSpPr>
            <a:spLocks/>
          </p:cNvSpPr>
          <p:nvPr/>
        </p:nvSpPr>
        <p:spPr bwMode="auto">
          <a:xfrm>
            <a:off x="4598789" y="3644296"/>
            <a:ext cx="3577903" cy="156966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marL="241093" indent="-241093"/>
            <a:r>
              <a:rPr lang="en-US" sz="1700" u="sng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Life &amp; Career Skills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Flexibility &amp; Adaptability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Initiative &amp; Self-Direction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Social &amp; Cross-Cultural Skills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Productivity &amp; Accountability</a:t>
            </a:r>
          </a:p>
          <a:p>
            <a:pPr marL="241093" indent="-241093">
              <a:buClr>
                <a:srgbClr val="84DDFD"/>
              </a:buClr>
              <a:buSzPct val="125000"/>
              <a:buFont typeface="Verdana" charset="0"/>
              <a:buChar char="-"/>
            </a:pPr>
            <a:r>
              <a:rPr lang="en-US" sz="1700" dirty="0">
                <a:solidFill>
                  <a:srgbClr val="84DDFD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Leadership &amp; Responsibility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/>
      <p:bldP spid="41988" grpId="0" autoUpdateAnimBg="0"/>
      <p:bldP spid="41989" grpId="0" autoUpdateAnimBg="0"/>
      <p:bldP spid="4199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pPr marL="286856"/>
            <a:r>
              <a:rPr lang="en-US" sz="4500" dirty="0"/>
              <a:t>21st Century Framework - Overview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897766"/>
            <a:ext cx="7679531" cy="3902273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/>
              <a:t>Why these skills are so important?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What is the framework for 21st century skills? </a:t>
            </a:r>
          </a:p>
          <a:p>
            <a:pPr>
              <a:buFontTx/>
              <a:buBlip>
                <a:blip r:embed="rId2"/>
              </a:buBlip>
            </a:pPr>
            <a:r>
              <a:rPr lang="en-US" b="1" dirty="0"/>
              <a:t>What can districts do to target these skills?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 bldLvl="5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78594"/>
            <a:ext cx="8760023" cy="1714500"/>
          </a:xfrm>
          <a:ln/>
        </p:spPr>
        <p:txBody>
          <a:bodyPr/>
          <a:lstStyle/>
          <a:p>
            <a:pPr marL="286856"/>
            <a:r>
              <a:rPr lang="en-US" sz="4500" dirty="0"/>
              <a:t>What can districts do to target these skills?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732235" y="1712270"/>
            <a:ext cx="7679531" cy="4580930"/>
          </a:xfrm>
          <a:ln/>
        </p:spPr>
        <p:txBody>
          <a:bodyPr>
            <a:normAutofit/>
          </a:bodyPr>
          <a:lstStyle/>
          <a:p>
            <a:pPr>
              <a:buFontTx/>
              <a:buBlip>
                <a:blip r:embed="rId2"/>
              </a:buBlip>
            </a:pPr>
            <a:r>
              <a:rPr lang="en-US" dirty="0"/>
              <a:t>Focus on 21st century outcomes. What skills should our kids have when they leave our schools? 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Be “purposeful and intentional” about teaching and assessing these 21st century skills.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Align educational support systems to produce 21st century outcomes.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Focus on Professional Development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build="p" bldLvl="5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78594"/>
            <a:ext cx="8760023" cy="1714500"/>
          </a:xfrm>
          <a:ln/>
        </p:spPr>
        <p:txBody>
          <a:bodyPr>
            <a:normAutofit/>
          </a:bodyPr>
          <a:lstStyle/>
          <a:p>
            <a:pPr marL="286856"/>
            <a:r>
              <a:rPr lang="en-US" sz="4500" dirty="0"/>
              <a:t>What can districts do to target these skills? continued ... 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idx="1"/>
          </p:nvPr>
        </p:nvSpPr>
        <p:spPr>
          <a:xfrm>
            <a:off x="732235" y="1893094"/>
            <a:ext cx="7679531" cy="4580930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/>
              <a:t>Be sure you have a broad range of assessments (formative and summative) that measure true 21st century skills.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Align education, workforce development, and economic development.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/>
              <a:t>Focus on the importance of partnerships (after school, youth development, business community, parents, etc.).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uild="p" bldLvl="5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187524" y="-178594"/>
            <a:ext cx="8768953" cy="1714500"/>
          </a:xfrm>
          <a:ln/>
        </p:spPr>
        <p:txBody>
          <a:bodyPr/>
          <a:lstStyle/>
          <a:p>
            <a:pPr algn="ctr"/>
            <a:r>
              <a:rPr lang="en-US" sz="4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21st Century Framework - Conclusion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1055" y="3344167"/>
            <a:ext cx="2205633" cy="2205633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47107" name="Rectangle 3"/>
          <p:cNvSpPr>
            <a:spLocks/>
          </p:cNvSpPr>
          <p:nvPr/>
        </p:nvSpPr>
        <p:spPr bwMode="auto">
          <a:xfrm>
            <a:off x="526852" y="1629667"/>
            <a:ext cx="8429625" cy="171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45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Are our kids ready for this new global economy?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title"/>
          </p:nvPr>
        </p:nvSpPr>
        <p:spPr>
          <a:xfrm>
            <a:off x="187524" y="-178594"/>
            <a:ext cx="8768953" cy="1714500"/>
          </a:xfrm>
          <a:ln/>
        </p:spPr>
        <p:txBody>
          <a:bodyPr/>
          <a:lstStyle/>
          <a:p>
            <a:pPr algn="ctr"/>
            <a:r>
              <a:rPr lang="en-US" sz="4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21st Century Framework - Conclusion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732235" y="1017985"/>
            <a:ext cx="7679531" cy="3902273"/>
          </a:xfrm>
          <a:noFill/>
          <a:ln w="12700">
            <a:miter lim="800000"/>
            <a:headEnd/>
            <a:tailEnd/>
          </a:ln>
        </p:spPr>
        <p:txBody>
          <a:bodyPr wrap="square" lIns="64291" tIns="32146" rIns="0" bIns="32146" numCol="1" anchor="ctr" anchorCtr="0" compatLnSpc="1">
            <a:prstTxWarp prst="textNoShape">
              <a:avLst/>
            </a:prstTxWarp>
          </a:bodyPr>
          <a:lstStyle/>
          <a:p>
            <a:pPr marL="303599" indent="-303599">
              <a:buSzPct val="77000"/>
              <a:buBlip>
                <a:blip r:embed="rId2"/>
              </a:buBlip>
            </a:pPr>
            <a:r>
              <a:rPr lang="en-US" sz="2500" dirty="0">
                <a:solidFill>
                  <a:srgbClr val="84DDFD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Are our students information and technology literate?</a:t>
            </a:r>
            <a:endParaRPr lang="en-US" sz="2500" dirty="0">
              <a:solidFill>
                <a:srgbClr val="84DDFD"/>
              </a:solidFill>
              <a:latin typeface="Helvetica Neue" charset="0"/>
              <a:ea typeface="ヒラギノ角ゴ ProN W3" charset="-128"/>
              <a:cs typeface="ヒラギノ角ゴ ProN W3" charset="-128"/>
              <a:sym typeface="Helvetica Neue" charset="0"/>
            </a:endParaRPr>
          </a:p>
          <a:p>
            <a:pPr marL="303599" indent="-303599">
              <a:spcBef>
                <a:spcPts val="2250"/>
              </a:spcBef>
              <a:buSzPct val="77000"/>
              <a:buBlip>
                <a:blip r:embed="rId2"/>
              </a:buBlip>
            </a:pPr>
            <a:r>
              <a:rPr lang="en-US" sz="2500" dirty="0">
                <a:solidFill>
                  <a:srgbClr val="84DDFD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Are our students flexible and adaptable?</a:t>
            </a:r>
            <a:endParaRPr lang="en-US" sz="2500" dirty="0">
              <a:solidFill>
                <a:srgbClr val="84DDFD"/>
              </a:solidFill>
              <a:latin typeface="Helvetica Neue" charset="0"/>
              <a:ea typeface="ヒラギノ角ゴ ProN W3" charset="-128"/>
              <a:cs typeface="ヒラギノ角ゴ ProN W3" charset="-128"/>
              <a:sym typeface="Helvetica Neue" charset="0"/>
            </a:endParaRPr>
          </a:p>
          <a:p>
            <a:pPr marL="303599" indent="-303599">
              <a:spcBef>
                <a:spcPts val="2250"/>
              </a:spcBef>
              <a:buSzPct val="77000"/>
              <a:buBlip>
                <a:blip r:embed="rId2"/>
              </a:buBlip>
            </a:pPr>
            <a:r>
              <a:rPr lang="en-US" sz="2500" dirty="0">
                <a:solidFill>
                  <a:srgbClr val="84DDFD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Are our students innovative?</a:t>
            </a:r>
            <a:endParaRPr lang="en-US" sz="2500" dirty="0">
              <a:solidFill>
                <a:srgbClr val="84DDFD"/>
              </a:solidFill>
              <a:latin typeface="Helvetica Neue" charset="0"/>
              <a:ea typeface="ヒラギノ角ゴ ProN W3" charset="-128"/>
              <a:cs typeface="ヒラギノ角ゴ ProN W3" charset="-128"/>
              <a:sym typeface="Helvetica Neue" charset="0"/>
            </a:endParaRPr>
          </a:p>
          <a:p>
            <a:pPr marL="303599" indent="-303599">
              <a:spcBef>
                <a:spcPts val="2250"/>
              </a:spcBef>
              <a:buSzPct val="77000"/>
              <a:buBlip>
                <a:blip r:embed="rId2"/>
              </a:buBlip>
            </a:pPr>
            <a:r>
              <a:rPr lang="en-US" sz="2500" dirty="0">
                <a:solidFill>
                  <a:srgbClr val="84DDFD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Are our students effective communicators?</a:t>
            </a:r>
            <a:endParaRPr lang="en-US" sz="2500" dirty="0">
              <a:solidFill>
                <a:srgbClr val="84DDFD"/>
              </a:solidFill>
              <a:latin typeface="Helvetica Neue" charset="0"/>
              <a:ea typeface="ヒラギノ角ゴ ProN W3" charset="-128"/>
              <a:cs typeface="ヒラギノ角ゴ ProN W3" charset="-128"/>
              <a:sym typeface="Helvetica Neu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uild="p" bldLvl="5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title"/>
          </p:nvPr>
        </p:nvSpPr>
        <p:spPr>
          <a:xfrm>
            <a:off x="187524" y="-178594"/>
            <a:ext cx="8768953" cy="1714500"/>
          </a:xfrm>
          <a:ln/>
        </p:spPr>
        <p:txBody>
          <a:bodyPr/>
          <a:lstStyle/>
          <a:p>
            <a:pPr algn="ctr"/>
            <a:r>
              <a:rPr lang="en-US" sz="4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21st Century Framework - Conclusion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732235" y="973336"/>
            <a:ext cx="7679531" cy="3902273"/>
          </a:xfrm>
          <a:noFill/>
          <a:ln w="12700">
            <a:miter lim="800000"/>
            <a:headEnd/>
            <a:tailEnd/>
          </a:ln>
        </p:spPr>
        <p:txBody>
          <a:bodyPr wrap="square" lIns="64291" tIns="32146" rIns="0" bIns="32146" numCol="1" anchor="ctr" anchorCtr="0" compatLnSpc="1">
            <a:prstTxWarp prst="textNoShape">
              <a:avLst/>
            </a:prstTxWarp>
          </a:bodyPr>
          <a:lstStyle/>
          <a:p>
            <a:pPr marL="303599" indent="-303599">
              <a:buSzPct val="77000"/>
              <a:buBlip>
                <a:blip r:embed="rId2"/>
              </a:buBlip>
            </a:pPr>
            <a:r>
              <a:rPr lang="en-US" sz="2500" dirty="0">
                <a:solidFill>
                  <a:srgbClr val="84DDFD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Are our students critical thinkers and problem solvers?</a:t>
            </a:r>
            <a:endParaRPr lang="en-US" sz="2500" dirty="0">
              <a:solidFill>
                <a:srgbClr val="84DDFD"/>
              </a:solidFill>
              <a:latin typeface="Helvetica Neue" charset="0"/>
              <a:ea typeface="ヒラギノ角ゴ ProN W3" charset="-128"/>
              <a:cs typeface="ヒラギノ角ゴ ProN W3" charset="-128"/>
              <a:sym typeface="Helvetica Neue" charset="0"/>
            </a:endParaRPr>
          </a:p>
          <a:p>
            <a:pPr marL="303599" indent="-303599">
              <a:spcBef>
                <a:spcPts val="2250"/>
              </a:spcBef>
              <a:buSzPct val="77000"/>
              <a:buBlip>
                <a:blip r:embed="rId2"/>
              </a:buBlip>
            </a:pPr>
            <a:r>
              <a:rPr lang="en-US" sz="2500" dirty="0">
                <a:solidFill>
                  <a:srgbClr val="84DDFD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Are our students globally aware?</a:t>
            </a:r>
            <a:endParaRPr lang="en-US" sz="2500" dirty="0">
              <a:solidFill>
                <a:srgbClr val="84DDFD"/>
              </a:solidFill>
              <a:latin typeface="Helvetica Neue" charset="0"/>
              <a:ea typeface="ヒラギノ角ゴ ProN W3" charset="-128"/>
              <a:cs typeface="ヒラギノ角ゴ ProN W3" charset="-128"/>
              <a:sym typeface="Helvetica Neue" charset="0"/>
            </a:endParaRPr>
          </a:p>
          <a:p>
            <a:pPr marL="303599" indent="-303599">
              <a:spcBef>
                <a:spcPts val="2250"/>
              </a:spcBef>
              <a:buSzPct val="77000"/>
              <a:buBlip>
                <a:blip r:embed="rId2"/>
              </a:buBlip>
            </a:pPr>
            <a:r>
              <a:rPr lang="en-US" sz="2500" dirty="0">
                <a:solidFill>
                  <a:srgbClr val="84DDFD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Are our students self-directed?</a:t>
            </a:r>
            <a:endParaRPr lang="en-US" sz="2500" dirty="0">
              <a:solidFill>
                <a:srgbClr val="84DDFD"/>
              </a:solidFill>
              <a:latin typeface="Helvetica Neue" charset="0"/>
              <a:ea typeface="ヒラギノ角ゴ ProN W3" charset="-128"/>
              <a:cs typeface="ヒラギノ角ゴ ProN W3" charset="-128"/>
              <a:sym typeface="Helvetica Neue" charset="0"/>
            </a:endParaRPr>
          </a:p>
          <a:p>
            <a:pPr marL="303599" indent="-303599">
              <a:spcBef>
                <a:spcPts val="2250"/>
              </a:spcBef>
              <a:buSzPct val="77000"/>
              <a:buBlip>
                <a:blip r:embed="rId2"/>
              </a:buBlip>
            </a:pPr>
            <a:r>
              <a:rPr lang="en-US" sz="2500" dirty="0">
                <a:solidFill>
                  <a:srgbClr val="84DDFD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Are our students good collaborators?</a:t>
            </a:r>
            <a:endParaRPr lang="en-US" sz="2500" dirty="0">
              <a:solidFill>
                <a:srgbClr val="84DDFD"/>
              </a:solidFill>
              <a:latin typeface="Helvetica Neue" charset="0"/>
              <a:ea typeface="ヒラギノ角ゴ ProN W3" charset="-128"/>
              <a:cs typeface="ヒラギノ角ゴ ProN W3" charset="-128"/>
              <a:sym typeface="Helvetica Neu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uild="p" bldLvl="5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3414" y="256841"/>
            <a:ext cx="7811602" cy="868362"/>
          </a:xfrm>
        </p:spPr>
        <p:txBody>
          <a:bodyPr/>
          <a:lstStyle/>
          <a:p>
            <a:r>
              <a:rPr lang="en-US" sz="4800" dirty="0" smtClean="0"/>
              <a:t>Norms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125203"/>
            <a:ext cx="7313613" cy="5501869"/>
          </a:xfrm>
        </p:spPr>
        <p:txBody>
          <a:bodyPr>
            <a:noAutofit/>
          </a:bodyPr>
          <a:lstStyle/>
          <a:p>
            <a:pPr>
              <a:buFont typeface="Wingdings" pitchFamily="29" charset="2"/>
              <a:buNone/>
            </a:pPr>
            <a:r>
              <a:rPr lang="en-US" sz="2800" b="1" dirty="0" smtClean="0">
                <a:ea typeface="ＭＳ Ｐゴシック" pitchFamily="29" charset="-128"/>
                <a:cs typeface="ＭＳ Ｐゴシック" pitchFamily="29" charset="-128"/>
              </a:rPr>
              <a:t>How will we work together…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Honor everyone’s time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Listen to learn and apply to your context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Balance participation and share airspace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Practice tools, strategies and protocols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Paraphrase, probe, pause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Suspend judgment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Respect confidentiality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Commit to practice and follow-through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Self advocate</a:t>
            </a:r>
          </a:p>
          <a:p>
            <a:pPr indent="0"/>
            <a:r>
              <a:rPr lang="en-US" sz="2400" dirty="0" smtClean="0">
                <a:ea typeface="ＭＳ Ｐゴシック" pitchFamily="29" charset="-128"/>
                <a:cs typeface="ＭＳ Ｐゴシック" pitchFamily="29" charset="-128"/>
              </a:rPr>
              <a:t>Avoid technological distractions</a:t>
            </a:r>
            <a:endParaRPr lang="en-US" sz="2400" dirty="0">
              <a:ea typeface="ＭＳ Ｐゴシック" pitchFamily="29" charset="-128"/>
              <a:cs typeface="ＭＳ Ｐゴシック" pitchFamily="2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03610" y="410766"/>
            <a:ext cx="8530084" cy="1902023"/>
            <a:chOff x="0" y="0"/>
            <a:chExt cx="7642" cy="1704"/>
          </a:xfrm>
        </p:grpSpPr>
        <p:pic>
          <p:nvPicPr>
            <p:cNvPr id="522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2"/>
              <a:ext cx="5108" cy="1672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5222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08" y="0"/>
              <a:ext cx="2534" cy="1703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226591" y="2384226"/>
            <a:ext cx="8687469" cy="1928813"/>
            <a:chOff x="0" y="0"/>
            <a:chExt cx="7782" cy="1728"/>
          </a:xfrm>
        </p:grpSpPr>
        <p:pic>
          <p:nvPicPr>
            <p:cNvPr id="52229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2576" cy="172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52230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572" y="0"/>
              <a:ext cx="5210" cy="1728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  <p:pic>
        <p:nvPicPr>
          <p:cNvPr id="522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0156" y="4384476"/>
            <a:ext cx="6967389" cy="224135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Deepen your understanding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After a short break, we will 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Time out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10 minute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ECS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graphicEl>
                                              <a:dgm id="{63B336B2-ACFA-084E-8F2C-62E9032DFBFA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Colorado Academic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Century Skills and Abilities</a:t>
            </a:r>
          </a:p>
          <a:p>
            <a:r>
              <a:rPr lang="en-US" sz="3200" dirty="0" smtClean="0"/>
              <a:t>21st </a:t>
            </a:r>
            <a:r>
              <a:rPr lang="en-US" sz="3200" dirty="0" smtClean="0"/>
              <a:t>Century Skills and Readiness </a:t>
            </a:r>
            <a:r>
              <a:rPr lang="en-US" sz="3200" dirty="0" smtClean="0"/>
              <a:t>Competencies</a:t>
            </a:r>
          </a:p>
          <a:p>
            <a:r>
              <a:rPr lang="en-US" sz="3200" dirty="0" smtClean="0"/>
              <a:t>Postsecondary and Workforce Readiness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2991469"/>
          </a:xfrm>
        </p:spPr>
        <p:txBody>
          <a:bodyPr>
            <a:normAutofit/>
          </a:bodyPr>
          <a:lstStyle/>
          <a:p>
            <a:r>
              <a:rPr lang="en-US" dirty="0" smtClean="0"/>
              <a:t>Take a closer look at where collaboration fits in your content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66107"/>
            <a:ext cx="7467600" cy="2860056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CDE - Colorado Academic </a:t>
            </a:r>
            <a:r>
              <a:rPr lang="en-US" dirty="0" smtClean="0">
                <a:hlinkClick r:id="rId2"/>
              </a:rPr>
              <a:t>Standards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866715" cy="4616272"/>
          </a:xfrm>
          <a:ln/>
        </p:spPr>
        <p:txBody>
          <a:bodyPr vert="wordArtVert">
            <a:normAutofit/>
          </a:bodyPr>
          <a:lstStyle/>
          <a:p>
            <a:pPr marL="286856"/>
            <a:r>
              <a:rPr lang="en-US" sz="6000" cap="all" dirty="0">
                <a:effectLst>
                  <a:glow rad="228600">
                    <a:schemeClr val="accent5">
                      <a:alpha val="75000"/>
                    </a:schemeClr>
                  </a:glow>
                  <a:outerShdw blurRad="50800" dist="38100" dir="16200000" algn="t">
                    <a:srgbClr val="000000">
                      <a:alpha val="43000"/>
                    </a:srgbClr>
                  </a:outerShdw>
                </a:effectLst>
              </a:rPr>
              <a:t>Project</a:t>
            </a:r>
            <a:r>
              <a:rPr lang="en-US" sz="6000" cap="all" dirty="0" smtClean="0">
                <a:effectLst>
                  <a:glow rad="228600">
                    <a:schemeClr val="accent5">
                      <a:alpha val="75000"/>
                    </a:schemeClr>
                  </a:glow>
                  <a:outerShdw blurRad="50800" dist="38100" dir="16200000" algn="t">
                    <a:srgbClr val="000000">
                      <a:alpha val="43000"/>
                    </a:srgbClr>
                  </a:outerShdw>
                </a:effectLst>
              </a:rPr>
              <a:t> Goals</a:t>
            </a:r>
            <a:endParaRPr lang="en-US" sz="6000" cap="all" dirty="0">
              <a:effectLst>
                <a:glow rad="228600">
                  <a:schemeClr val="accent5">
                    <a:alpha val="75000"/>
                  </a:schemeClr>
                </a:glow>
                <a:outerShdw blurRad="50800" dist="38100" dir="16200000" algn="t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3" descr="goal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915" y="0"/>
            <a:ext cx="5820085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80428" y="1675910"/>
            <a:ext cx="3745280" cy="4303525"/>
          </a:xfrm>
        </p:spPr>
        <p:txBody>
          <a:bodyPr>
            <a:noAutofit/>
          </a:bodyPr>
          <a:lstStyle/>
          <a:p>
            <a:r>
              <a:rPr lang="en-US" sz="3600" dirty="0" smtClean="0"/>
              <a:t>What do you hope to learn </a:t>
            </a:r>
            <a:r>
              <a:rPr lang="en-US" sz="3600" u="sng" dirty="0" smtClean="0"/>
              <a:t>today</a:t>
            </a:r>
            <a:r>
              <a:rPr lang="en-US" sz="3600" dirty="0" smtClean="0"/>
              <a:t>?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What are </a:t>
            </a:r>
            <a:r>
              <a:rPr lang="en-US" sz="3600" u="sng" dirty="0" smtClean="0"/>
              <a:t>you</a:t>
            </a:r>
            <a:r>
              <a:rPr lang="en-US" sz="3600" dirty="0" smtClean="0"/>
              <a:t> going to do to make sure you get there?</a:t>
            </a:r>
            <a:endParaRPr lang="en-US" sz="3600" dirty="0"/>
          </a:p>
        </p:txBody>
      </p:sp>
      <p:pic>
        <p:nvPicPr>
          <p:cNvPr id="9" name="Picture Placeholder 8" descr="goals1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-8917" r="-8917"/>
          <a:stretch>
            <a:fillRect/>
          </a:stretch>
        </p:blipFill>
        <p:spPr/>
      </p:pic>
      <p:sp>
        <p:nvSpPr>
          <p:cNvPr id="5" name="Subtitle 4"/>
          <p:cNvSpPr>
            <a:spLocks noGrp="1"/>
          </p:cNvSpPr>
          <p:nvPr>
            <p:ph type="body" sz="half" idx="2"/>
          </p:nvPr>
        </p:nvSpPr>
        <p:spPr>
          <a:xfrm>
            <a:off x="5556734" y="335283"/>
            <a:ext cx="3053866" cy="266348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Entrance Ticket: on the note card provided, write your name and answer to these questions.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32235" y="-107156"/>
            <a:ext cx="7679531" cy="1714500"/>
          </a:xfrm>
          <a:ln/>
        </p:spPr>
        <p:txBody>
          <a:bodyPr/>
          <a:lstStyle/>
          <a:p>
            <a:pPr marL="286856"/>
            <a:r>
              <a:rPr lang="en-US" sz="4800" dirty="0" smtClean="0"/>
              <a:t>Learning Target</a:t>
            </a:r>
            <a:endParaRPr lang="en-US" sz="4800" dirty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803672" y="1338566"/>
            <a:ext cx="7679531" cy="1973524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sz="2200" b="1" dirty="0" smtClean="0"/>
              <a:t>Teachers will </a:t>
            </a:r>
            <a:r>
              <a:rPr lang="en-US" sz="2200" b="1" dirty="0" smtClean="0"/>
              <a:t>understand</a:t>
            </a:r>
            <a:r>
              <a:rPr lang="en-US" sz="2200" b="1" dirty="0" smtClean="0"/>
              <a:t> the importance of collaboration as a 21</a:t>
            </a:r>
            <a:r>
              <a:rPr lang="en-US" sz="2200" b="1" baseline="30000" dirty="0" smtClean="0"/>
              <a:t>st</a:t>
            </a:r>
            <a:r>
              <a:rPr lang="en-US" sz="2200" b="1" dirty="0" smtClean="0"/>
              <a:t> Century skill, where it exists in the framework and standards, and tools which can help us and our students.</a:t>
            </a:r>
            <a:endParaRPr lang="en-US" sz="22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2235" y="3312090"/>
            <a:ext cx="7283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</a:rPr>
              <a:t>Criteria for Success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56072" y="3958421"/>
            <a:ext cx="7679531" cy="2316625"/>
          </a:xfrm>
          <a:prstGeom prst="rect">
            <a:avLst/>
          </a:prstGeom>
          <a:ln/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Blip>
                <a:blip r:embed="rId2"/>
              </a:buBlip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Teachers will </a:t>
            </a:r>
            <a:r>
              <a:rPr lang="en-US" sz="2200" b="1" dirty="0" smtClean="0"/>
              <a:t>be able to:</a:t>
            </a:r>
          </a:p>
          <a:p>
            <a:pPr marL="877824" lvl="1" indent="-384048" defTabSz="914400">
              <a:spcBef>
                <a:spcPct val="20000"/>
              </a:spcBef>
              <a:buClr>
                <a:schemeClr val="accent1"/>
              </a:buClr>
              <a:buSzPct val="80000"/>
              <a:buFontTx/>
              <a:buBlip>
                <a:blip r:embed="rId2"/>
              </a:buBlip>
              <a:defRPr/>
            </a:pPr>
            <a:r>
              <a:rPr lang="en-US" dirty="0" smtClean="0"/>
              <a:t>identify where and how collaboration fits into their specific content area standards and curriculum. </a:t>
            </a:r>
          </a:p>
          <a:p>
            <a:pPr marL="877824" lvl="1" indent="-384048" defTabSz="914400">
              <a:spcBef>
                <a:spcPct val="20000"/>
              </a:spcBef>
              <a:buClr>
                <a:schemeClr val="accent1"/>
              </a:buClr>
              <a:buSzPct val="80000"/>
              <a:buFontTx/>
              <a:buBlip>
                <a:blip r:embed="rId2"/>
              </a:buBlip>
              <a:defRPr/>
            </a:pPr>
            <a:r>
              <a:rPr lang="en-US" dirty="0" smtClean="0"/>
              <a:t>effectively use </a:t>
            </a:r>
            <a:r>
              <a:rPr lang="en-US" dirty="0" smtClean="0"/>
              <a:t>wikis </a:t>
            </a:r>
            <a:r>
              <a:rPr lang="en-US" dirty="0" smtClean="0"/>
              <a:t>as a tool for collaboration.</a:t>
            </a:r>
          </a:p>
          <a:p>
            <a:pPr marL="877824" lvl="1" indent="-384048" defTabSz="914400">
              <a:spcBef>
                <a:spcPct val="20000"/>
              </a:spcBef>
              <a:buClr>
                <a:schemeClr val="accent1"/>
              </a:buClr>
              <a:buSzPct val="80000"/>
              <a:buFontTx/>
              <a:buBlip>
                <a:blip r:embed="rId2"/>
              </a:buBlip>
              <a:defRPr/>
            </a:pPr>
            <a:r>
              <a:rPr lang="en-US" dirty="0" smtClean="0"/>
              <a:t>compose a custom wiki page to house the new knowledge and products which are created.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bldLvl="5" autoUpdateAnimBg="0"/>
      <p:bldP spid="6" grpId="0" build="p" bldLvl="5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199" y="274638"/>
            <a:ext cx="7972425" cy="1143000"/>
          </a:xfrm>
          <a:ln/>
        </p:spPr>
        <p:txBody>
          <a:bodyPr>
            <a:normAutofit/>
          </a:bodyPr>
          <a:lstStyle/>
          <a:p>
            <a:pPr marL="286856"/>
            <a:r>
              <a:rPr lang="en-US" dirty="0" smtClean="0"/>
              <a:t>Agenda </a:t>
            </a:r>
            <a:br>
              <a:rPr lang="en-US" dirty="0" smtClean="0"/>
            </a:br>
            <a:r>
              <a:rPr lang="en-US" sz="2000" dirty="0" smtClean="0"/>
              <a:t>– </a:t>
            </a:r>
            <a:r>
              <a:rPr lang="en-US" sz="2222" dirty="0" smtClean="0"/>
              <a:t>the activities that </a:t>
            </a:r>
            <a:r>
              <a:rPr lang="en-US" sz="2222" dirty="0" smtClean="0"/>
              <a:t>will guide us to the learning target</a:t>
            </a:r>
            <a:endParaRPr lang="en-US" sz="2222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750093" y="2404774"/>
            <a:ext cx="7679531" cy="3951535"/>
          </a:xfrm>
          <a:ln/>
        </p:spPr>
        <p:txBody>
          <a:bodyPr>
            <a:norm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dirty="0" smtClean="0"/>
              <a:t>Welcome </a:t>
            </a:r>
            <a:r>
              <a:rPr lang="en-US" dirty="0"/>
              <a:t>&amp; Introductions</a:t>
            </a:r>
            <a:endParaRPr lang="en-US" dirty="0" smtClean="0"/>
          </a:p>
          <a:p>
            <a:pPr>
              <a:buFontTx/>
              <a:buBlip>
                <a:blip r:embed="rId3"/>
              </a:buBlip>
            </a:pPr>
            <a:r>
              <a:rPr lang="en-US" dirty="0" smtClean="0"/>
              <a:t>21st </a:t>
            </a:r>
            <a:r>
              <a:rPr lang="en-US" dirty="0"/>
              <a:t>Century </a:t>
            </a:r>
            <a:r>
              <a:rPr lang="en-US" dirty="0" smtClean="0"/>
              <a:t>Framework and Standards</a:t>
            </a:r>
            <a:endParaRPr lang="en-US" dirty="0" smtClean="0"/>
          </a:p>
          <a:p>
            <a:pPr>
              <a:buFontTx/>
              <a:buBlip>
                <a:blip r:embed="rId3"/>
              </a:buBlip>
            </a:pPr>
            <a:r>
              <a:rPr lang="en-US" dirty="0" smtClean="0"/>
              <a:t>Collaboration</a:t>
            </a:r>
            <a:r>
              <a:rPr lang="en-US" dirty="0" smtClean="0"/>
              <a:t>: a closer look</a:t>
            </a:r>
            <a:endParaRPr lang="en-US" dirty="0" smtClean="0"/>
          </a:p>
          <a:p>
            <a:pPr>
              <a:buFontTx/>
              <a:buBlip>
                <a:blip r:embed="rId3"/>
              </a:buBlip>
            </a:pPr>
            <a:r>
              <a:rPr lang="en-US" dirty="0" smtClean="0"/>
              <a:t>Tools </a:t>
            </a:r>
            <a:r>
              <a:rPr lang="en-US" dirty="0" smtClean="0"/>
              <a:t>for Collaboration</a:t>
            </a:r>
            <a:endParaRPr lang="en-US" dirty="0" smtClean="0"/>
          </a:p>
          <a:p>
            <a:pPr>
              <a:buFontTx/>
              <a:buBlip>
                <a:blip r:embed="rId3"/>
              </a:buBlip>
            </a:pPr>
            <a:r>
              <a:rPr lang="en-US" dirty="0" smtClean="0"/>
              <a:t>Blog draft </a:t>
            </a:r>
            <a:r>
              <a:rPr lang="en-US" dirty="0" smtClean="0"/>
              <a:t>(reflection and </a:t>
            </a:r>
            <a:r>
              <a:rPr lang="en-US" dirty="0" smtClean="0"/>
              <a:t>closure)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title"/>
          </p:nvPr>
        </p:nvSpPr>
        <p:spPr>
          <a:xfrm>
            <a:off x="357187" y="-383976"/>
            <a:ext cx="7411641" cy="1848445"/>
          </a:xfrm>
          <a:ln/>
        </p:spPr>
        <p:txBody>
          <a:bodyPr tIns="32146" bIns="32146"/>
          <a:lstStyle/>
          <a:p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Hook</a:t>
            </a:r>
            <a:endParaRPr lang="en-US" sz="25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4578" name="Picture 2" descr="/Users/e024686/Documents/E2T2 2010-2011/E2T2 Training /Day 2/E2T2-trainingday2.ppt_media/vision-of-students-1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53703" y="1017985"/>
            <a:ext cx="6429375" cy="482203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5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457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5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45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7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title"/>
          </p:nvPr>
        </p:nvSpPr>
        <p:spPr>
          <a:xfrm>
            <a:off x="598289" y="0"/>
            <a:ext cx="7411641" cy="1848445"/>
          </a:xfrm>
          <a:ln/>
        </p:spPr>
        <p:txBody>
          <a:bodyPr tIns="32146" bIns="32146">
            <a:norm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Reflection Question</a:t>
            </a: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590476" y="1576090"/>
            <a:ext cx="7965281" cy="289321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2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With a shoulder partner</a:t>
            </a:r>
            <a:r>
              <a:rPr lang="en-US" sz="3200" dirty="0" smtClean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 – </a:t>
            </a:r>
          </a:p>
          <a:p>
            <a:pPr algn="l"/>
            <a:r>
              <a:rPr lang="en-US" sz="3200" dirty="0" smtClean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				discuss </a:t>
            </a:r>
            <a:r>
              <a:rPr lang="en-US" sz="32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this </a:t>
            </a:r>
            <a:r>
              <a:rPr lang="en-US" sz="3200" dirty="0" smtClean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video</a:t>
            </a:r>
          </a:p>
          <a:p>
            <a:pPr algn="l"/>
            <a:endParaRPr lang="en-US" sz="3200" dirty="0" smtClean="0">
              <a:solidFill>
                <a:srgbClr val="84DDFD"/>
              </a:solidFill>
              <a:ea typeface="Helvetica Neue Bold Condensed" charset="0"/>
              <a:cs typeface="Helvetica Neue Bold Condensed" charset="0"/>
            </a:endParaRPr>
          </a:p>
          <a:p>
            <a:pPr algn="l"/>
            <a:r>
              <a:rPr lang="en-US" sz="32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What are you doing as a teacher to </a:t>
            </a:r>
            <a:r>
              <a:rPr lang="en-US" sz="3200" dirty="0">
                <a:solidFill>
                  <a:srgbClr val="DD206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intentionally</a:t>
            </a:r>
            <a:r>
              <a:rPr lang="en-US" sz="32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 engage your media-focused audience in your classroom</a:t>
            </a:r>
            <a:r>
              <a:rPr lang="en-US" sz="3200" dirty="0" smtClean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?    </a:t>
            </a:r>
            <a:endParaRPr lang="en-US" sz="3200" dirty="0">
              <a:solidFill>
                <a:srgbClr val="84DDFD"/>
              </a:solidFill>
              <a:ea typeface="Helvetica Neue Bold Condensed" charset="0"/>
              <a:cs typeface="Helvetica Neue Bold Condensed" charset="0"/>
            </a:endParaRP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590476" y="4848819"/>
            <a:ext cx="7625953" cy="75902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ea typeface="Helvetica Neue Bold Condensed" charset="0"/>
                <a:cs typeface="Helvetica Neue Bold Condensed" charset="0"/>
              </a:rPr>
              <a:t>FYI - this video was produced nearly</a:t>
            </a:r>
            <a:r>
              <a:rPr lang="en-US" dirty="0" smtClean="0">
                <a:solidFill>
                  <a:srgbClr val="FFFFFF"/>
                </a:solidFill>
                <a:ea typeface="Helvetica Neue Bold Condensed" charset="0"/>
                <a:cs typeface="Helvetica Neue Bold Condensed" charset="0"/>
              </a:rPr>
              <a:t> </a:t>
            </a:r>
            <a:r>
              <a:rPr lang="en-US" dirty="0" smtClean="0">
                <a:solidFill>
                  <a:srgbClr val="DD206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FOUR</a:t>
            </a:r>
            <a:r>
              <a:rPr lang="en-US" dirty="0" smtClean="0">
                <a:solidFill>
                  <a:srgbClr val="FFFFFF"/>
                </a:solidFill>
                <a:ea typeface="Helvetica Neue Bold Condensed" charset="0"/>
                <a:cs typeface="Helvetica Neue Bold Condensed" charset="0"/>
              </a:rPr>
              <a:t> </a:t>
            </a:r>
            <a:r>
              <a:rPr lang="en-US" dirty="0">
                <a:solidFill>
                  <a:srgbClr val="FFFFFF"/>
                </a:solidFill>
                <a:ea typeface="Helvetica Neue Bold Condensed" charset="0"/>
                <a:cs typeface="Helvetica Neue Bold Condensed" charset="0"/>
              </a:rPr>
              <a:t>years ago at Kansas State </a:t>
            </a:r>
            <a:r>
              <a:rPr lang="en-US" dirty="0" smtClean="0">
                <a:solidFill>
                  <a:srgbClr val="FFFFFF"/>
                </a:solidFill>
                <a:ea typeface="Helvetica Neue Bold Condensed" charset="0"/>
                <a:cs typeface="Helvetica Neue Bold Condensed" charset="0"/>
              </a:rPr>
              <a:t>University, the very lecture hall in which I took cultural anthropology.</a:t>
            </a:r>
          </a:p>
          <a:p>
            <a:pPr algn="l"/>
            <a:endParaRPr lang="en-US" dirty="0">
              <a:solidFill>
                <a:srgbClr val="FFFFFF"/>
              </a:solidFill>
              <a:ea typeface="Helvetica Neue Bold Condensed" charset="0"/>
              <a:cs typeface="Helvetica Neue Bold Condensed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1466</TotalTime>
  <Words>1459</Words>
  <Application>Microsoft Macintosh PowerPoint</Application>
  <PresentationFormat>On-screen Show (4:3)</PresentationFormat>
  <Paragraphs>240</Paragraphs>
  <Slides>35</Slides>
  <Notes>5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Technic</vt:lpstr>
      <vt:lpstr>The  Enhancing Education Through Technology Grant</vt:lpstr>
      <vt:lpstr>Guiding Principle/Mantra</vt:lpstr>
      <vt:lpstr>Norms</vt:lpstr>
      <vt:lpstr>Project Goals</vt:lpstr>
      <vt:lpstr>What do you hope to learn today?  What are you going to do to make sure you get there?</vt:lpstr>
      <vt:lpstr>Learning Target</vt:lpstr>
      <vt:lpstr>Agenda  – the activities that will guide us to the learning target</vt:lpstr>
      <vt:lpstr>Hook</vt:lpstr>
      <vt:lpstr>Reflection Question</vt:lpstr>
      <vt:lpstr>21st Century Framework - Essential Questions</vt:lpstr>
      <vt:lpstr>21st Century Framework - Overview</vt:lpstr>
      <vt:lpstr>Why are these skills important?</vt:lpstr>
      <vt:lpstr>Why are these skills important?</vt:lpstr>
      <vt:lpstr>Why are these skills important?</vt:lpstr>
      <vt:lpstr>Why are these skills important?</vt:lpstr>
      <vt:lpstr>Why are these skills important?</vt:lpstr>
      <vt:lpstr>Why are these skills important?</vt:lpstr>
      <vt:lpstr>The requirements of the workforce are changing.</vt:lpstr>
      <vt:lpstr>Slide 19</vt:lpstr>
      <vt:lpstr>The requirements of the workforce are changing.</vt:lpstr>
      <vt:lpstr>21st Century Framework - Overview</vt:lpstr>
      <vt:lpstr>21st Century Framework</vt:lpstr>
      <vt:lpstr>Slide 23</vt:lpstr>
      <vt:lpstr>21st Century Framework - Overview</vt:lpstr>
      <vt:lpstr>What can districts do to target these skills?</vt:lpstr>
      <vt:lpstr>What can districts do to target these skills? continued ... </vt:lpstr>
      <vt:lpstr>21st Century Framework - Conclusion</vt:lpstr>
      <vt:lpstr>21st Century Framework - Conclusion</vt:lpstr>
      <vt:lpstr>21st Century Framework - Conclusion</vt:lpstr>
      <vt:lpstr>Slide 30</vt:lpstr>
      <vt:lpstr>Deepen your understanding</vt:lpstr>
      <vt:lpstr>Time out</vt:lpstr>
      <vt:lpstr>ECS 21st Century Skills</vt:lpstr>
      <vt:lpstr>Colorado Academic Standards</vt:lpstr>
      <vt:lpstr>Take a closer look at where collaboration fits in your content area</vt:lpstr>
    </vt:vector>
  </TitlesOfParts>
  <Company>Eagle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Russell</dc:creator>
  <cp:lastModifiedBy>David Russell</cp:lastModifiedBy>
  <cp:revision>8</cp:revision>
  <dcterms:created xsi:type="dcterms:W3CDTF">2010-10-22T03:09:04Z</dcterms:created>
  <dcterms:modified xsi:type="dcterms:W3CDTF">2010-10-22T06:01:22Z</dcterms:modified>
</cp:coreProperties>
</file>